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80" r:id="rId5"/>
  </p:sldMasterIdLst>
  <p:notesMasterIdLst>
    <p:notesMasterId r:id="rId31"/>
  </p:notesMasterIdLst>
  <p:handoutMasterIdLst>
    <p:handoutMasterId r:id="rId32"/>
  </p:handoutMasterIdLst>
  <p:sldIdLst>
    <p:sldId id="342" r:id="rId6"/>
    <p:sldId id="373" r:id="rId7"/>
    <p:sldId id="359" r:id="rId8"/>
    <p:sldId id="384" r:id="rId9"/>
    <p:sldId id="386" r:id="rId10"/>
    <p:sldId id="375" r:id="rId11"/>
    <p:sldId id="365" r:id="rId12"/>
    <p:sldId id="398" r:id="rId13"/>
    <p:sldId id="376" r:id="rId14"/>
    <p:sldId id="383" r:id="rId15"/>
    <p:sldId id="377" r:id="rId16"/>
    <p:sldId id="387" r:id="rId17"/>
    <p:sldId id="256" r:id="rId18"/>
    <p:sldId id="257" r:id="rId19"/>
    <p:sldId id="258" r:id="rId20"/>
    <p:sldId id="259" r:id="rId21"/>
    <p:sldId id="388" r:id="rId22"/>
    <p:sldId id="389" r:id="rId23"/>
    <p:sldId id="390" r:id="rId24"/>
    <p:sldId id="391" r:id="rId25"/>
    <p:sldId id="395" r:id="rId26"/>
    <p:sldId id="394" r:id="rId27"/>
    <p:sldId id="396" r:id="rId28"/>
    <p:sldId id="397" r:id="rId29"/>
    <p:sldId id="37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93" autoAdjust="0"/>
    <p:restoredTop sz="86451" autoAdjust="0"/>
  </p:normalViewPr>
  <p:slideViewPr>
    <p:cSldViewPr snapToGrid="0" snapToObjects="1" showGuides="1">
      <p:cViewPr varScale="1">
        <p:scale>
          <a:sx n="95" d="100"/>
          <a:sy n="95" d="100"/>
        </p:scale>
        <p:origin x="896" y="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8/1/2024</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8/1/2024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58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my name is Jacob Sanchez, I have made an idea in which it’s Pong but the paddles shrink making it a fun challenge or nuisance. It depends on how you see it. I have made ideas and few adjustments to games, like changing the color or head of the snake in the game Snake. That adjustment in coding helped me learn Python enough to make a simple game but I’ll improve on my skills in coding to be better. The next step in my education will be to gain more knowledge in coding.</a:t>
            </a: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712487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0926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f02db27e5c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f02db27e5c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f02db27e5c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f02db27e5c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f02db27e5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f02db27e5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5628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gg sans"/>
              </a:rPr>
              <a:t>Hi, I’m Dylan. For our project, we developed a two-player offline ping pong game using Python. This experience taught me basic coding and its challenges, which I think will be useful in school. I worked on creating an entity that redirects the ball when hit.(shows code) The speed code ensures the ball maintains a consistent speed after impact, addressing issues with the ball becoming too fast or too slow. The angle code uses math to set the ball’s direction, preventing it from bouncing endlessly up and down, which ensures the game remains playable.</a:t>
            </a:r>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18</a:t>
            </a:fld>
            <a:endParaRPr lang="en-US" dirty="0"/>
          </a:p>
        </p:txBody>
      </p:sp>
    </p:spTree>
    <p:extLst>
      <p:ext uri="{BB962C8B-B14F-4D97-AF65-F5344CB8AC3E}">
        <p14:creationId xmlns:p14="http://schemas.microsoft.com/office/powerpoint/2010/main" val="3771206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979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gg sans"/>
              </a:rPr>
              <a:t>“Hello, I’m Caleb and I will be presenting a feature I added to this pong game. I have requested this feature to be added in the game and although there were bugs at first, we were able to get it sorted out. In this process, I gained a better understanding of how to use Python and the basics. Now, I will show you the feature. [explains what the feature is and its code.] Thank you for listening.”</a:t>
            </a:r>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20</a:t>
            </a:fld>
            <a:endParaRPr lang="en-US" dirty="0"/>
          </a:p>
        </p:txBody>
      </p:sp>
    </p:spTree>
    <p:extLst>
      <p:ext uri="{BB962C8B-B14F-4D97-AF65-F5344CB8AC3E}">
        <p14:creationId xmlns:p14="http://schemas.microsoft.com/office/powerpoint/2010/main" val="1835580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280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22</a:t>
            </a:fld>
            <a:endParaRPr lang="en-US" dirty="0"/>
          </a:p>
        </p:txBody>
      </p:sp>
    </p:spTree>
    <p:extLst>
      <p:ext uri="{BB962C8B-B14F-4D97-AF65-F5344CB8AC3E}">
        <p14:creationId xmlns:p14="http://schemas.microsoft.com/office/powerpoint/2010/main" val="853855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646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24</a:t>
            </a:fld>
            <a:endParaRPr lang="en-US" dirty="0"/>
          </a:p>
        </p:txBody>
      </p:sp>
    </p:spTree>
    <p:extLst>
      <p:ext uri="{BB962C8B-B14F-4D97-AF65-F5344CB8AC3E}">
        <p14:creationId xmlns:p14="http://schemas.microsoft.com/office/powerpoint/2010/main" val="602225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25</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304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My name is Karem. This is our code for our web privacy portion of our project, I created a function that takes usernames and their stats like wins and win ratio and hashes them to protect user data. I learned that these steps are important for web privacy and protecting user data.</a:t>
            </a:r>
          </a:p>
          <a:p>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endParaRPr lang="en-US" sz="18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1944609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Web Privacy Principles that were addressed by hashing are:</a:t>
            </a:r>
          </a:p>
          <a:p>
            <a:pPr marL="342900" marR="0" lvl="0" indent="-3429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Data Minimization – By transforming player names into hashed values, the system ensures that actual names are never directly exposed or stored in the storage medium. This minimizes the risk with data breaches and limits exposure of personal data to reduce risks.</a:t>
            </a:r>
          </a:p>
          <a:p>
            <a:pPr marL="342900" marR="0" lvl="0" indent="-342900">
              <a:lnSpc>
                <a:spcPct val="115000"/>
              </a:lnSpc>
              <a:spcBef>
                <a:spcPts val="0"/>
              </a:spcBef>
              <a:spcAft>
                <a:spcPts val="0"/>
              </a:spcAft>
              <a:buFont typeface="+mj-lt"/>
              <a:buAutoNum type="arabicPeriod"/>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Data Security – Hashing functions like Security Hash Algorithm-256 ensures that even if data is intercepted, it isn’t easily readable without decoding.</a:t>
            </a:r>
          </a:p>
          <a:p>
            <a:pPr marL="342900" marR="0" lvl="0" indent="-342900">
              <a:lnSpc>
                <a:spcPct val="115000"/>
              </a:lnSpc>
              <a:spcBef>
                <a:spcPts val="0"/>
              </a:spcBef>
              <a:spcAft>
                <a:spcPts val="0"/>
              </a:spcAft>
              <a:buFont typeface="+mj-lt"/>
              <a:buAutoNum type="arabicPeriod"/>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Data Integrity – Protecting data when intercepted is also a form of data integrity as it prevents unauthorized tampering of the data.</a:t>
            </a:r>
          </a:p>
          <a:p>
            <a:pPr marL="342900" marR="0" lvl="0" indent="-342900">
              <a:lnSpc>
                <a:spcPct val="115000"/>
              </a:lnSpc>
              <a:spcBef>
                <a:spcPts val="0"/>
              </a:spcBef>
              <a:spcAft>
                <a:spcPts val="0"/>
              </a:spcAft>
              <a:buFont typeface="+mj-lt"/>
              <a:buAutoNum type="arabicPeriod"/>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Transparency – Hashing practices in a game application can be accompanied by privacy policies that explain how a player’s data is protected and stored.</a:t>
            </a:r>
          </a:p>
          <a:p>
            <a:pPr marL="342900" marR="0" lvl="0" indent="-342900">
              <a:lnSpc>
                <a:spcPct val="115000"/>
              </a:lnSpc>
              <a:spcBef>
                <a:spcPts val="0"/>
              </a:spcBef>
              <a:spcAft>
                <a:spcPts val="0"/>
              </a:spcAft>
              <a:buFont typeface="+mj-lt"/>
              <a:buAutoNum type="arabicPeriod"/>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Accountability – By implementing hashing, we as developers demonstrate a commitment to data protection. In addition, we would implement things like data audits, updates to our security practices, and compliance with relevant data protection regulations like the GPDR.</a:t>
            </a:r>
          </a:p>
          <a:p>
            <a:endParaRPr lang="en-US" dirty="0"/>
          </a:p>
          <a:p>
            <a:r>
              <a:rPr lang="en-US" dirty="0"/>
              <a:t>The next thing I’d like to learn is more advanced methods to protect user data.</a:t>
            </a:r>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012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24930290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09621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91574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1228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932520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12488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30530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259390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022972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47616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566156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453875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04641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20175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 id="2147483692" r:id="rId15"/>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10074475"/>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3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2.jpg"/><Relationship Id="rId11" Type="http://schemas.openxmlformats.org/officeDocument/2006/relationships/image" Target="../media/image17.jpg"/><Relationship Id="rId5" Type="http://schemas.openxmlformats.org/officeDocument/2006/relationships/image" Target="../media/image11.png"/><Relationship Id="rId10" Type="http://schemas.openxmlformats.org/officeDocument/2006/relationships/image" Target="../media/image16.jpg"/><Relationship Id="rId4" Type="http://schemas.openxmlformats.org/officeDocument/2006/relationships/image" Target="../media/image10.png"/><Relationship Id="rId9"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304799"/>
            <a:ext cx="12191998" cy="3215641"/>
          </a:xfrm>
        </p:spPr>
        <p:txBody>
          <a:bodyPr anchor="b"/>
          <a:lstStyle/>
          <a:p>
            <a:r>
              <a:rPr lang="en-US" dirty="0"/>
              <a:t>Real World Connections</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3974470"/>
            <a:ext cx="12191997" cy="2273929"/>
          </a:xfrm>
        </p:spPr>
        <p:txBody>
          <a:bodyPr/>
          <a:lstStyle/>
          <a:p>
            <a:r>
              <a:rPr lang="en-US" dirty="0"/>
              <a:t>Summer 2024 Track</a:t>
            </a:r>
          </a:p>
        </p:txBody>
      </p:sp>
      <p:pic>
        <p:nvPicPr>
          <p:cNvPr id="4" name="image1.png">
            <a:extLst>
              <a:ext uri="{FF2B5EF4-FFF2-40B4-BE49-F238E27FC236}">
                <a16:creationId xmlns:a16="http://schemas.microsoft.com/office/drawing/2014/main" id="{FEA4112D-CD96-58D8-94A8-FAA8057A86A8}"/>
              </a:ext>
            </a:extLst>
          </p:cNvPr>
          <p:cNvPicPr/>
          <p:nvPr/>
        </p:nvPicPr>
        <p:blipFill>
          <a:blip r:embed="rId3"/>
          <a:srcRect/>
          <a:stretch>
            <a:fillRect/>
          </a:stretch>
        </p:blipFill>
        <p:spPr>
          <a:xfrm>
            <a:off x="5448676" y="6345399"/>
            <a:ext cx="1294646" cy="512601"/>
          </a:xfrm>
          <a:prstGeom prst="rect">
            <a:avLst/>
          </a:prstGeom>
          <a:ln/>
        </p:spPr>
      </p:pic>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8" y="264160"/>
            <a:ext cx="6327105" cy="3373973"/>
          </a:xfrm>
        </p:spPr>
        <p:txBody>
          <a:bodyPr anchor="b"/>
          <a:lstStyle/>
          <a:p>
            <a:r>
              <a:rPr lang="en-US" dirty="0"/>
              <a:t>decreasing Paddle Size</a:t>
            </a:r>
          </a:p>
        </p:txBody>
      </p:sp>
      <p:sp>
        <p:nvSpPr>
          <p:cNvPr id="6" name="Subtitle 5">
            <a:extLst>
              <a:ext uri="{FF2B5EF4-FFF2-40B4-BE49-F238E27FC236}">
                <a16:creationId xmlns:a16="http://schemas.microsoft.com/office/drawing/2014/main" id="{C15774B0-D971-67D7-27EB-FDB82B3A58CD}"/>
              </a:ext>
            </a:extLst>
          </p:cNvPr>
          <p:cNvSpPr>
            <a:spLocks noGrp="1"/>
          </p:cNvSpPr>
          <p:nvPr>
            <p:ph type="subTitle" idx="1"/>
          </p:nvPr>
        </p:nvSpPr>
        <p:spPr>
          <a:xfrm>
            <a:off x="2932448" y="3962135"/>
            <a:ext cx="6327105" cy="2653771"/>
          </a:xfrm>
        </p:spPr>
        <p:txBody>
          <a:bodyPr/>
          <a:lstStyle/>
          <a:p>
            <a:r>
              <a:rPr lang="en-US" dirty="0"/>
              <a:t>Jacob Sanchez</a:t>
            </a:r>
          </a:p>
        </p:txBody>
      </p:sp>
    </p:spTree>
    <p:extLst>
      <p:ext uri="{BB962C8B-B14F-4D97-AF65-F5344CB8AC3E}">
        <p14:creationId xmlns:p14="http://schemas.microsoft.com/office/powerpoint/2010/main" val="3973478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30482"/>
            <a:ext cx="10500989" cy="1327464"/>
          </a:xfrm>
        </p:spPr>
        <p:txBody>
          <a:bodyPr/>
          <a:lstStyle/>
          <a:p>
            <a:r>
              <a:rPr lang="en-US" dirty="0"/>
              <a:t>decreasing Paddle Size</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a:t>
            </a:fld>
            <a:endParaRPr lang="en-US" dirty="0"/>
          </a:p>
        </p:txBody>
      </p:sp>
      <p:pic>
        <p:nvPicPr>
          <p:cNvPr id="10" name="image1.png">
            <a:extLst>
              <a:ext uri="{FF2B5EF4-FFF2-40B4-BE49-F238E27FC236}">
                <a16:creationId xmlns:a16="http://schemas.microsoft.com/office/drawing/2014/main" id="{C1CCAC53-6F42-0C11-88D0-E98D38650897}"/>
              </a:ext>
            </a:extLst>
          </p:cNvPr>
          <p:cNvPicPr/>
          <p:nvPr/>
        </p:nvPicPr>
        <p:blipFill>
          <a:blip r:embed="rId3"/>
          <a:srcRect/>
          <a:stretch>
            <a:fillRect/>
          </a:stretch>
        </p:blipFill>
        <p:spPr>
          <a:xfrm>
            <a:off x="401440" y="2137356"/>
            <a:ext cx="5590650" cy="3535967"/>
          </a:xfrm>
          <a:prstGeom prst="rect">
            <a:avLst/>
          </a:prstGeom>
          <a:ln/>
        </p:spPr>
      </p:pic>
      <p:pic>
        <p:nvPicPr>
          <p:cNvPr id="11" name="image2.png">
            <a:extLst>
              <a:ext uri="{FF2B5EF4-FFF2-40B4-BE49-F238E27FC236}">
                <a16:creationId xmlns:a16="http://schemas.microsoft.com/office/drawing/2014/main" id="{25C29DC7-9D12-F2A7-15B3-3A4A0639E72F}"/>
              </a:ext>
            </a:extLst>
          </p:cNvPr>
          <p:cNvPicPr/>
          <p:nvPr/>
        </p:nvPicPr>
        <p:blipFill>
          <a:blip r:embed="rId4"/>
          <a:srcRect/>
          <a:stretch>
            <a:fillRect/>
          </a:stretch>
        </p:blipFill>
        <p:spPr>
          <a:xfrm>
            <a:off x="6063324" y="2137356"/>
            <a:ext cx="5726064" cy="3535967"/>
          </a:xfrm>
          <a:prstGeom prst="rect">
            <a:avLst/>
          </a:prstGeom>
          <a:ln/>
        </p:spPr>
      </p:pic>
      <p:pic>
        <p:nvPicPr>
          <p:cNvPr id="12" name="image3.png">
            <a:extLst>
              <a:ext uri="{FF2B5EF4-FFF2-40B4-BE49-F238E27FC236}">
                <a16:creationId xmlns:a16="http://schemas.microsoft.com/office/drawing/2014/main" id="{39F51F1C-FDB9-606C-8A15-1EED4A93C14A}"/>
              </a:ext>
            </a:extLst>
          </p:cNvPr>
          <p:cNvPicPr/>
          <p:nvPr/>
        </p:nvPicPr>
        <p:blipFill>
          <a:blip r:embed="rId5"/>
          <a:srcRect/>
          <a:stretch>
            <a:fillRect/>
          </a:stretch>
        </p:blipFill>
        <p:spPr>
          <a:xfrm>
            <a:off x="2193372" y="5801193"/>
            <a:ext cx="7597436" cy="698055"/>
          </a:xfrm>
          <a:prstGeom prst="rect">
            <a:avLst/>
          </a:prstGeom>
          <a:ln/>
        </p:spPr>
      </p:pic>
    </p:spTree>
    <p:extLst>
      <p:ext uri="{BB962C8B-B14F-4D97-AF65-F5344CB8AC3E}">
        <p14:creationId xmlns:p14="http://schemas.microsoft.com/office/powerpoint/2010/main" val="272805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500"/>
                            </p:stCondLst>
                            <p:childTnLst>
                              <p:par>
                                <p:cTn id="13" presetID="10" presetClass="entr" presetSubtype="0" fill="hold" nodeType="afterEffect">
                                  <p:stCondLst>
                                    <p:cond delay="10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8" y="264160"/>
            <a:ext cx="6327105" cy="3373973"/>
          </a:xfrm>
        </p:spPr>
        <p:txBody>
          <a:bodyPr anchor="b"/>
          <a:lstStyle/>
          <a:p>
            <a:r>
              <a:rPr lang="en-US" dirty="0"/>
              <a:t>Double Speed Powerup</a:t>
            </a:r>
          </a:p>
        </p:txBody>
      </p:sp>
      <p:sp>
        <p:nvSpPr>
          <p:cNvPr id="6" name="Subtitle 5">
            <a:extLst>
              <a:ext uri="{FF2B5EF4-FFF2-40B4-BE49-F238E27FC236}">
                <a16:creationId xmlns:a16="http://schemas.microsoft.com/office/drawing/2014/main" id="{C15774B0-D971-67D7-27EB-FDB82B3A58CD}"/>
              </a:ext>
            </a:extLst>
          </p:cNvPr>
          <p:cNvSpPr>
            <a:spLocks noGrp="1"/>
          </p:cNvSpPr>
          <p:nvPr>
            <p:ph type="subTitle" idx="1"/>
          </p:nvPr>
        </p:nvSpPr>
        <p:spPr>
          <a:xfrm>
            <a:off x="2932448" y="3962135"/>
            <a:ext cx="6327105" cy="2653771"/>
          </a:xfrm>
        </p:spPr>
        <p:txBody>
          <a:bodyPr/>
          <a:lstStyle/>
          <a:p>
            <a:r>
              <a:rPr lang="en-US" dirty="0"/>
              <a:t>Vanessa Mejia</a:t>
            </a:r>
          </a:p>
        </p:txBody>
      </p:sp>
    </p:spTree>
    <p:extLst>
      <p:ext uri="{BB962C8B-B14F-4D97-AF65-F5344CB8AC3E}">
        <p14:creationId xmlns:p14="http://schemas.microsoft.com/office/powerpoint/2010/main" val="903054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3"/>
        <p:cNvGrpSpPr/>
        <p:nvPr/>
      </p:nvGrpSpPr>
      <p:grpSpPr>
        <a:xfrm>
          <a:off x="0" y="0"/>
          <a:ext cx="0" cy="0"/>
          <a:chOff x="0" y="0"/>
          <a:chExt cx="0" cy="0"/>
        </a:xfrm>
      </p:grpSpPr>
      <p:pic>
        <p:nvPicPr>
          <p:cNvPr id="54" name="Google Shape;54;p13" title="Rain Raining GIF (Provided by Tenor)"/>
          <p:cNvPicPr preferRelativeResize="0"/>
          <p:nvPr/>
        </p:nvPicPr>
        <p:blipFill>
          <a:blip r:embed="rId3">
            <a:alphaModFix/>
          </a:blip>
          <a:stretch>
            <a:fillRect/>
          </a:stretch>
        </p:blipFill>
        <p:spPr>
          <a:xfrm>
            <a:off x="12867" y="119767"/>
            <a:ext cx="8336400" cy="6324600"/>
          </a:xfrm>
          <a:prstGeom prst="rect">
            <a:avLst/>
          </a:prstGeom>
          <a:noFill/>
          <a:ln>
            <a:noFill/>
          </a:ln>
        </p:spPr>
      </p:pic>
      <p:sp>
        <p:nvSpPr>
          <p:cNvPr id="55" name="Google Shape;55;p13"/>
          <p:cNvSpPr txBox="1"/>
          <p:nvPr/>
        </p:nvSpPr>
        <p:spPr>
          <a:xfrm>
            <a:off x="0" y="0"/>
            <a:ext cx="6727600" cy="3429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1600" b="1" kern="0">
                <a:solidFill>
                  <a:srgbClr val="000000"/>
                </a:solidFill>
                <a:latin typeface="Zilla Slab Highlight"/>
                <a:ea typeface="Zilla Slab Highlight"/>
                <a:cs typeface="Zilla Slab Highlight"/>
                <a:sym typeface="Zilla Slab Highlight"/>
              </a:rPr>
              <a:t>Vanessa Mejia</a:t>
            </a:r>
            <a:endParaRPr sz="11600" b="1" kern="0">
              <a:solidFill>
                <a:srgbClr val="000000"/>
              </a:solidFill>
              <a:latin typeface="Zilla Slab Highlight"/>
              <a:ea typeface="Zilla Slab Highlight"/>
              <a:cs typeface="Zilla Slab Highlight"/>
              <a:sym typeface="Zilla Slab Highlight"/>
            </a:endParaRPr>
          </a:p>
        </p:txBody>
      </p:sp>
      <p:sp>
        <p:nvSpPr>
          <p:cNvPr id="56" name="Google Shape;56;p13"/>
          <p:cNvSpPr/>
          <p:nvPr/>
        </p:nvSpPr>
        <p:spPr>
          <a:xfrm>
            <a:off x="5464500" y="0"/>
            <a:ext cx="6727600" cy="6858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57" name="Google Shape;57;p13"/>
          <p:cNvSpPr/>
          <p:nvPr/>
        </p:nvSpPr>
        <p:spPr>
          <a:xfrm>
            <a:off x="6467" y="-6500"/>
            <a:ext cx="6506400" cy="449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58" name="Google Shape;58;p13"/>
          <p:cNvSpPr/>
          <p:nvPr/>
        </p:nvSpPr>
        <p:spPr>
          <a:xfrm>
            <a:off x="12867" y="1791033"/>
            <a:ext cx="6089600" cy="599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59" name="Google Shape;59;p13"/>
          <p:cNvSpPr/>
          <p:nvPr/>
        </p:nvSpPr>
        <p:spPr>
          <a:xfrm>
            <a:off x="6500" y="-6500"/>
            <a:ext cx="117200" cy="6858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60" name="Google Shape;60;p13"/>
          <p:cNvSpPr/>
          <p:nvPr/>
        </p:nvSpPr>
        <p:spPr>
          <a:xfrm>
            <a:off x="123700" y="3569267"/>
            <a:ext cx="3986000" cy="3282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61" name="Google Shape;61;p13"/>
          <p:cNvSpPr/>
          <p:nvPr/>
        </p:nvSpPr>
        <p:spPr>
          <a:xfrm>
            <a:off x="123700" y="4135633"/>
            <a:ext cx="4240000" cy="293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62" name="Google Shape;62;p13"/>
          <p:cNvSpPr/>
          <p:nvPr/>
        </p:nvSpPr>
        <p:spPr>
          <a:xfrm>
            <a:off x="5203733" y="1967167"/>
            <a:ext cx="1524000" cy="449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63" name="Google Shape;63;p13"/>
          <p:cNvSpPr/>
          <p:nvPr/>
        </p:nvSpPr>
        <p:spPr>
          <a:xfrm>
            <a:off x="3288967" y="4155167"/>
            <a:ext cx="5685600" cy="2702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64" name="Google Shape;64;p13"/>
          <p:cNvSpPr/>
          <p:nvPr/>
        </p:nvSpPr>
        <p:spPr>
          <a:xfrm>
            <a:off x="7587700" y="4568767"/>
            <a:ext cx="2481200" cy="1875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65" name="Google Shape;65;p13"/>
          <p:cNvSpPr/>
          <p:nvPr/>
        </p:nvSpPr>
        <p:spPr>
          <a:xfrm>
            <a:off x="3731933" y="2344267"/>
            <a:ext cx="2129600" cy="1875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66" name="Google Shape;66;p13"/>
          <p:cNvSpPr txBox="1"/>
          <p:nvPr/>
        </p:nvSpPr>
        <p:spPr>
          <a:xfrm>
            <a:off x="1302533" y="-84666"/>
            <a:ext cx="5425200" cy="86173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4000" b="1" kern="0">
                <a:solidFill>
                  <a:srgbClr val="FFFFFF"/>
                </a:solidFill>
                <a:latin typeface="Lexend"/>
                <a:ea typeface="Lexend"/>
                <a:cs typeface="Lexend"/>
                <a:sym typeface="Lexend"/>
              </a:rPr>
              <a:t>My name is:</a:t>
            </a:r>
            <a:endParaRPr sz="4000" b="1" kern="0">
              <a:solidFill>
                <a:srgbClr val="FFFFFF"/>
              </a:solidFill>
              <a:latin typeface="Lexend"/>
              <a:ea typeface="Lexend"/>
              <a:cs typeface="Lexend"/>
              <a:sym typeface="Lexend"/>
            </a:endParaRPr>
          </a:p>
        </p:txBody>
      </p:sp>
      <p:sp>
        <p:nvSpPr>
          <p:cNvPr id="67" name="Google Shape;67;p13"/>
          <p:cNvSpPr txBox="1"/>
          <p:nvPr/>
        </p:nvSpPr>
        <p:spPr>
          <a:xfrm>
            <a:off x="6063433" y="3100100"/>
            <a:ext cx="61480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endParaRPr sz="2400" kern="0">
              <a:solidFill>
                <a:srgbClr val="595959"/>
              </a:solidFill>
              <a:latin typeface="Arial"/>
              <a:cs typeface="Arial"/>
              <a:sym typeface="Arial"/>
            </a:endParaRPr>
          </a:p>
        </p:txBody>
      </p:sp>
      <p:sp>
        <p:nvSpPr>
          <p:cNvPr id="68" name="Google Shape;68;p13"/>
          <p:cNvSpPr/>
          <p:nvPr/>
        </p:nvSpPr>
        <p:spPr>
          <a:xfrm>
            <a:off x="10811268" y="5116071"/>
            <a:ext cx="1387233" cy="1833067"/>
          </a:xfrm>
          <a:custGeom>
            <a:avLst/>
            <a:gdLst/>
            <a:ahLst/>
            <a:cxnLst/>
            <a:rect l="l" t="t" r="r" b="b"/>
            <a:pathLst>
              <a:path w="41617" h="54992" extrusionOk="0">
                <a:moveTo>
                  <a:pt x="41617" y="1067"/>
                </a:moveTo>
                <a:cubicBezTo>
                  <a:pt x="34625" y="-1030"/>
                  <a:pt x="22286" y="-153"/>
                  <a:pt x="20516" y="6929"/>
                </a:cubicBezTo>
                <a:cubicBezTo>
                  <a:pt x="18329" y="15681"/>
                  <a:pt x="25713" y="25333"/>
                  <a:pt x="22860" y="33892"/>
                </a:cubicBezTo>
                <a:cubicBezTo>
                  <a:pt x="21023" y="39403"/>
                  <a:pt x="11958" y="37913"/>
                  <a:pt x="6448" y="39753"/>
                </a:cubicBezTo>
                <a:cubicBezTo>
                  <a:pt x="1216" y="41500"/>
                  <a:pt x="0" y="49477"/>
                  <a:pt x="0" y="54993"/>
                </a:cubicBezTo>
              </a:path>
            </a:pathLst>
          </a:custGeom>
          <a:noFill/>
          <a:ln w="9525" cap="flat" cmpd="sng">
            <a:solidFill>
              <a:schemeClr val="lt1"/>
            </a:solidFill>
            <a:prstDash val="solid"/>
            <a:round/>
            <a:headEnd type="none" w="med" len="med"/>
            <a:tailEnd type="none" w="med" len="med"/>
          </a:ln>
        </p:spPr>
        <p:txBody>
          <a:bodyPr/>
          <a:lstStyle/>
          <a:p>
            <a:pPr defTabSz="1219170">
              <a:buClr>
                <a:srgbClr val="000000"/>
              </a:buClr>
            </a:pPr>
            <a:endParaRPr lang="en-US" sz="1867" kern="0">
              <a:solidFill>
                <a:srgbClr val="000000"/>
              </a:solidFill>
              <a:latin typeface="Arial"/>
              <a:cs typeface="Arial"/>
              <a:sym typeface="Arial"/>
            </a:endParaRPr>
          </a:p>
        </p:txBody>
      </p:sp>
      <p:sp>
        <p:nvSpPr>
          <p:cNvPr id="69" name="Google Shape;69;p13"/>
          <p:cNvSpPr/>
          <p:nvPr/>
        </p:nvSpPr>
        <p:spPr>
          <a:xfrm rot="-9432185">
            <a:off x="-466611" y="-455821"/>
            <a:ext cx="1364084" cy="1861713"/>
          </a:xfrm>
          <a:custGeom>
            <a:avLst/>
            <a:gdLst/>
            <a:ahLst/>
            <a:cxnLst/>
            <a:rect l="l" t="t" r="r" b="b"/>
            <a:pathLst>
              <a:path w="41617" h="54992" extrusionOk="0">
                <a:moveTo>
                  <a:pt x="41617" y="1067"/>
                </a:moveTo>
                <a:cubicBezTo>
                  <a:pt x="34625" y="-1030"/>
                  <a:pt x="22286" y="-153"/>
                  <a:pt x="20516" y="6929"/>
                </a:cubicBezTo>
                <a:cubicBezTo>
                  <a:pt x="18329" y="15681"/>
                  <a:pt x="25713" y="25333"/>
                  <a:pt x="22860" y="33892"/>
                </a:cubicBezTo>
                <a:cubicBezTo>
                  <a:pt x="21023" y="39403"/>
                  <a:pt x="11958" y="37913"/>
                  <a:pt x="6448" y="39753"/>
                </a:cubicBezTo>
                <a:cubicBezTo>
                  <a:pt x="1216" y="41500"/>
                  <a:pt x="0" y="49477"/>
                  <a:pt x="0" y="54993"/>
                </a:cubicBezTo>
              </a:path>
            </a:pathLst>
          </a:custGeom>
          <a:noFill/>
          <a:ln w="9525" cap="flat" cmpd="sng">
            <a:solidFill>
              <a:schemeClr val="lt1"/>
            </a:solidFill>
            <a:prstDash val="solid"/>
            <a:round/>
            <a:headEnd type="none" w="med" len="med"/>
            <a:tailEnd type="none" w="med" len="med"/>
          </a:ln>
        </p:spPr>
        <p:txBody>
          <a:bodyPr/>
          <a:lstStyle/>
          <a:p>
            <a:pPr defTabSz="1219170">
              <a:buClr>
                <a:srgbClr val="000000"/>
              </a:buClr>
            </a:pPr>
            <a:endParaRPr lang="en-US" sz="1867" kern="0">
              <a:solidFill>
                <a:srgbClr val="000000"/>
              </a:solidFill>
              <a:latin typeface="Arial"/>
              <a:cs typeface="Arial"/>
              <a:sym typeface="Arial"/>
            </a:endParaRPr>
          </a:p>
        </p:txBody>
      </p:sp>
      <p:sp>
        <p:nvSpPr>
          <p:cNvPr id="70" name="Google Shape;70;p13"/>
          <p:cNvSpPr/>
          <p:nvPr/>
        </p:nvSpPr>
        <p:spPr>
          <a:xfrm rot="-3296592">
            <a:off x="11266327" y="93041"/>
            <a:ext cx="1387261" cy="1833104"/>
          </a:xfrm>
          <a:custGeom>
            <a:avLst/>
            <a:gdLst/>
            <a:ahLst/>
            <a:cxnLst/>
            <a:rect l="l" t="t" r="r" b="b"/>
            <a:pathLst>
              <a:path w="41617" h="54992" extrusionOk="0">
                <a:moveTo>
                  <a:pt x="41617" y="1067"/>
                </a:moveTo>
                <a:cubicBezTo>
                  <a:pt x="34625" y="-1030"/>
                  <a:pt x="22286" y="-153"/>
                  <a:pt x="20516" y="6929"/>
                </a:cubicBezTo>
                <a:cubicBezTo>
                  <a:pt x="18329" y="15681"/>
                  <a:pt x="25713" y="25333"/>
                  <a:pt x="22860" y="33892"/>
                </a:cubicBezTo>
                <a:cubicBezTo>
                  <a:pt x="21023" y="39403"/>
                  <a:pt x="11958" y="37913"/>
                  <a:pt x="6448" y="39753"/>
                </a:cubicBezTo>
                <a:cubicBezTo>
                  <a:pt x="1216" y="41500"/>
                  <a:pt x="0" y="49477"/>
                  <a:pt x="0" y="54993"/>
                </a:cubicBezTo>
              </a:path>
            </a:pathLst>
          </a:custGeom>
          <a:noFill/>
          <a:ln w="9525" cap="flat" cmpd="sng">
            <a:solidFill>
              <a:schemeClr val="lt1"/>
            </a:solidFill>
            <a:prstDash val="solid"/>
            <a:round/>
            <a:headEnd type="none" w="med" len="med"/>
            <a:tailEnd type="none" w="med" len="med"/>
          </a:ln>
        </p:spPr>
        <p:txBody>
          <a:bodyPr/>
          <a:lstStyle/>
          <a:p>
            <a:pPr defTabSz="1219170">
              <a:buClr>
                <a:srgbClr val="000000"/>
              </a:buClr>
            </a:pPr>
            <a:endParaRPr lang="en-US" sz="1867" kern="0">
              <a:solidFill>
                <a:srgbClr val="000000"/>
              </a:solidFill>
              <a:latin typeface="Arial"/>
              <a:cs typeface="Arial"/>
              <a:sym typeface="Arial"/>
            </a:endParaRPr>
          </a:p>
        </p:txBody>
      </p:sp>
      <p:sp>
        <p:nvSpPr>
          <p:cNvPr id="71" name="Google Shape;71;p13"/>
          <p:cNvSpPr/>
          <p:nvPr/>
        </p:nvSpPr>
        <p:spPr>
          <a:xfrm>
            <a:off x="6102467" y="673667"/>
            <a:ext cx="4904000" cy="5216800"/>
          </a:xfrm>
          <a:prstGeom prst="rect">
            <a:avLst/>
          </a:prstGeom>
          <a:solidFill>
            <a:schemeClr val="lt1"/>
          </a:solidFill>
          <a:ln w="38100" cap="flat" cmpd="sng">
            <a:solidFill>
              <a:srgbClr val="666666"/>
            </a:solidFill>
            <a:prstDash val="dash"/>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72" name="Google Shape;72;p13"/>
          <p:cNvSpPr txBox="1"/>
          <p:nvPr/>
        </p:nvSpPr>
        <p:spPr>
          <a:xfrm>
            <a:off x="6268467" y="777334"/>
            <a:ext cx="4542800" cy="486225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3333" b="1" kern="0">
                <a:solidFill>
                  <a:srgbClr val="000000"/>
                </a:solidFill>
                <a:latin typeface="Lexend"/>
                <a:ea typeface="Lexend"/>
                <a:cs typeface="Lexend"/>
                <a:sym typeface="Lexend"/>
              </a:rPr>
              <a:t>I am a 13 year old who goes to Union Hill Middle School. At this time I will be showing you how long a power up takes and what power-up we will be talking about.</a:t>
            </a:r>
            <a:endParaRPr sz="3333" b="1" kern="0">
              <a:solidFill>
                <a:srgbClr val="000000"/>
              </a:solidFill>
              <a:latin typeface="Lexend"/>
              <a:ea typeface="Lexend"/>
              <a:cs typeface="Lexend"/>
              <a:sym typeface="Lexend"/>
            </a:endParaRPr>
          </a:p>
        </p:txBody>
      </p:sp>
      <p:sp>
        <p:nvSpPr>
          <p:cNvPr id="73" name="Google Shape;73;p13"/>
          <p:cNvSpPr/>
          <p:nvPr/>
        </p:nvSpPr>
        <p:spPr>
          <a:xfrm rot="6423687">
            <a:off x="-182768" y="5150719"/>
            <a:ext cx="1387247" cy="1833084"/>
          </a:xfrm>
          <a:custGeom>
            <a:avLst/>
            <a:gdLst/>
            <a:ahLst/>
            <a:cxnLst/>
            <a:rect l="l" t="t" r="r" b="b"/>
            <a:pathLst>
              <a:path w="41617" h="54992" extrusionOk="0">
                <a:moveTo>
                  <a:pt x="41617" y="1067"/>
                </a:moveTo>
                <a:cubicBezTo>
                  <a:pt x="34625" y="-1030"/>
                  <a:pt x="22286" y="-153"/>
                  <a:pt x="20516" y="6929"/>
                </a:cubicBezTo>
                <a:cubicBezTo>
                  <a:pt x="18329" y="15681"/>
                  <a:pt x="25713" y="25333"/>
                  <a:pt x="22860" y="33892"/>
                </a:cubicBezTo>
                <a:cubicBezTo>
                  <a:pt x="21023" y="39403"/>
                  <a:pt x="11958" y="37913"/>
                  <a:pt x="6448" y="39753"/>
                </a:cubicBezTo>
                <a:cubicBezTo>
                  <a:pt x="1216" y="41500"/>
                  <a:pt x="0" y="49477"/>
                  <a:pt x="0" y="54993"/>
                </a:cubicBezTo>
              </a:path>
            </a:pathLst>
          </a:custGeom>
          <a:noFill/>
          <a:ln w="9525" cap="flat" cmpd="sng">
            <a:solidFill>
              <a:schemeClr val="lt1"/>
            </a:solidFill>
            <a:prstDash val="solid"/>
            <a:round/>
            <a:headEnd type="none" w="med" len="med"/>
            <a:tailEnd type="none" w="med" len="med"/>
          </a:ln>
        </p:spPr>
        <p:txBody>
          <a:bodyPr/>
          <a:lstStyle/>
          <a:p>
            <a:pPr defTabSz="1219170">
              <a:buClr>
                <a:srgbClr val="000000"/>
              </a:buClr>
            </a:pPr>
            <a:endParaRPr lang="en-US" sz="1867" kern="0">
              <a:solidFill>
                <a:srgbClr val="000000"/>
              </a:solidFill>
              <a:latin typeface="Arial"/>
              <a:cs typeface="Arial"/>
              <a:sym typeface="Arial"/>
            </a:endParaRPr>
          </a:p>
        </p:txBody>
      </p:sp>
      <p:sp>
        <p:nvSpPr>
          <p:cNvPr id="74" name="Google Shape;74;p13"/>
          <p:cNvSpPr/>
          <p:nvPr/>
        </p:nvSpPr>
        <p:spPr>
          <a:xfrm>
            <a:off x="1924933" y="5427833"/>
            <a:ext cx="2265467" cy="1209567"/>
          </a:xfrm>
          <a:custGeom>
            <a:avLst/>
            <a:gdLst/>
            <a:ahLst/>
            <a:cxnLst/>
            <a:rect l="l" t="t" r="r" b="b"/>
            <a:pathLst>
              <a:path w="67964" h="36287" extrusionOk="0">
                <a:moveTo>
                  <a:pt x="0" y="12558"/>
                </a:moveTo>
                <a:cubicBezTo>
                  <a:pt x="2448" y="21537"/>
                  <a:pt x="9259" y="30085"/>
                  <a:pt x="17584" y="34246"/>
                </a:cubicBezTo>
                <a:cubicBezTo>
                  <a:pt x="25815" y="38361"/>
                  <a:pt x="36286" y="35016"/>
                  <a:pt x="45134" y="32488"/>
                </a:cubicBezTo>
                <a:cubicBezTo>
                  <a:pt x="53383" y="30131"/>
                  <a:pt x="64695" y="27731"/>
                  <a:pt x="67407" y="19592"/>
                </a:cubicBezTo>
                <a:cubicBezTo>
                  <a:pt x="69208" y="14188"/>
                  <a:pt x="65517" y="7184"/>
                  <a:pt x="60960" y="3766"/>
                </a:cubicBezTo>
                <a:cubicBezTo>
                  <a:pt x="55487" y="-339"/>
                  <a:pt x="45282" y="-1658"/>
                  <a:pt x="40444" y="3180"/>
                </a:cubicBezTo>
                <a:cubicBezTo>
                  <a:pt x="37723" y="5901"/>
                  <a:pt x="34033" y="10289"/>
                  <a:pt x="35755" y="13731"/>
                </a:cubicBezTo>
                <a:cubicBezTo>
                  <a:pt x="37966" y="18152"/>
                  <a:pt x="45402" y="20631"/>
                  <a:pt x="49823" y="18420"/>
                </a:cubicBezTo>
                <a:cubicBezTo>
                  <a:pt x="52794" y="16935"/>
                  <a:pt x="52586" y="10299"/>
                  <a:pt x="49823" y="8455"/>
                </a:cubicBezTo>
                <a:cubicBezTo>
                  <a:pt x="47786" y="7096"/>
                  <a:pt x="44575" y="13172"/>
                  <a:pt x="46306" y="14903"/>
                </a:cubicBezTo>
                <a:cubicBezTo>
                  <a:pt x="46924" y="15521"/>
                  <a:pt x="47478" y="13432"/>
                  <a:pt x="47478" y="12558"/>
                </a:cubicBezTo>
              </a:path>
            </a:pathLst>
          </a:custGeom>
          <a:noFill/>
          <a:ln w="28575" cap="flat" cmpd="sng">
            <a:solidFill>
              <a:schemeClr val="lt1"/>
            </a:solidFill>
            <a:prstDash val="solid"/>
            <a:round/>
            <a:headEnd type="none" w="med" len="med"/>
            <a:tailEnd type="none" w="med" len="med"/>
          </a:ln>
        </p:spPr>
        <p:txBody>
          <a:bodyPr/>
          <a:lstStyle/>
          <a:p>
            <a:pPr defTabSz="1219170">
              <a:buClr>
                <a:srgbClr val="000000"/>
              </a:buClr>
            </a:pPr>
            <a:endParaRPr lang="en-US" sz="1867" kern="0">
              <a:solidFill>
                <a:srgbClr val="000000"/>
              </a:solidFill>
              <a:latin typeface="Arial"/>
              <a:cs typeface="Arial"/>
              <a:sym typeface="Arial"/>
            </a:endParaRPr>
          </a:p>
        </p:txBody>
      </p:sp>
      <p:sp>
        <p:nvSpPr>
          <p:cNvPr id="75" name="Google Shape;75;p13"/>
          <p:cNvSpPr/>
          <p:nvPr/>
        </p:nvSpPr>
        <p:spPr>
          <a:xfrm rot="-10461714">
            <a:off x="154409" y="3695200"/>
            <a:ext cx="2601105" cy="753456"/>
          </a:xfrm>
          <a:custGeom>
            <a:avLst/>
            <a:gdLst/>
            <a:ahLst/>
            <a:cxnLst/>
            <a:rect l="l" t="t" r="r" b="b"/>
            <a:pathLst>
              <a:path w="67964" h="36287" extrusionOk="0">
                <a:moveTo>
                  <a:pt x="0" y="12558"/>
                </a:moveTo>
                <a:cubicBezTo>
                  <a:pt x="2448" y="21537"/>
                  <a:pt x="9259" y="30085"/>
                  <a:pt x="17584" y="34246"/>
                </a:cubicBezTo>
                <a:cubicBezTo>
                  <a:pt x="25815" y="38361"/>
                  <a:pt x="36286" y="35016"/>
                  <a:pt x="45134" y="32488"/>
                </a:cubicBezTo>
                <a:cubicBezTo>
                  <a:pt x="53383" y="30131"/>
                  <a:pt x="64695" y="27731"/>
                  <a:pt x="67407" y="19592"/>
                </a:cubicBezTo>
                <a:cubicBezTo>
                  <a:pt x="69208" y="14188"/>
                  <a:pt x="65517" y="7184"/>
                  <a:pt x="60960" y="3766"/>
                </a:cubicBezTo>
                <a:cubicBezTo>
                  <a:pt x="55487" y="-339"/>
                  <a:pt x="45282" y="-1658"/>
                  <a:pt x="40444" y="3180"/>
                </a:cubicBezTo>
                <a:cubicBezTo>
                  <a:pt x="37723" y="5901"/>
                  <a:pt x="34033" y="10289"/>
                  <a:pt x="35755" y="13731"/>
                </a:cubicBezTo>
                <a:cubicBezTo>
                  <a:pt x="37966" y="18152"/>
                  <a:pt x="45402" y="20631"/>
                  <a:pt x="49823" y="18420"/>
                </a:cubicBezTo>
                <a:cubicBezTo>
                  <a:pt x="52794" y="16935"/>
                  <a:pt x="52586" y="10299"/>
                  <a:pt x="49823" y="8455"/>
                </a:cubicBezTo>
                <a:cubicBezTo>
                  <a:pt x="47786" y="7096"/>
                  <a:pt x="44575" y="13172"/>
                  <a:pt x="46306" y="14903"/>
                </a:cubicBezTo>
                <a:cubicBezTo>
                  <a:pt x="46924" y="15521"/>
                  <a:pt x="47478" y="13432"/>
                  <a:pt x="47478" y="12558"/>
                </a:cubicBezTo>
              </a:path>
            </a:pathLst>
          </a:custGeom>
          <a:noFill/>
          <a:ln w="28575" cap="flat" cmpd="sng">
            <a:solidFill>
              <a:schemeClr val="lt1"/>
            </a:solidFill>
            <a:prstDash val="solid"/>
            <a:round/>
            <a:headEnd type="none" w="med" len="med"/>
            <a:tailEnd type="none" w="med" len="med"/>
          </a:ln>
        </p:spPr>
        <p:txBody>
          <a:bodyPr/>
          <a:lstStyle/>
          <a:p>
            <a:pPr defTabSz="1219170">
              <a:buClr>
                <a:srgbClr val="000000"/>
              </a:buClr>
            </a:pPr>
            <a:endParaRPr lang="en-US" sz="1867" kern="0">
              <a:solidFill>
                <a:srgbClr val="000000"/>
              </a:solidFill>
              <a:latin typeface="Arial"/>
              <a:cs typeface="Arial"/>
              <a:sym typeface="Arial"/>
            </a:endParaRPr>
          </a:p>
        </p:txBody>
      </p:sp>
      <p:sp>
        <p:nvSpPr>
          <p:cNvPr id="76" name="Google Shape;76;p13"/>
          <p:cNvSpPr/>
          <p:nvPr/>
        </p:nvSpPr>
        <p:spPr>
          <a:xfrm>
            <a:off x="11553767" y="2045167"/>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77" name="Google Shape;77;p13"/>
          <p:cNvSpPr/>
          <p:nvPr/>
        </p:nvSpPr>
        <p:spPr>
          <a:xfrm>
            <a:off x="3989767" y="4281917"/>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78" name="Google Shape;78;p13"/>
          <p:cNvSpPr/>
          <p:nvPr/>
        </p:nvSpPr>
        <p:spPr>
          <a:xfrm>
            <a:off x="10149317" y="6344200"/>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79" name="Google Shape;79;p13"/>
          <p:cNvSpPr/>
          <p:nvPr/>
        </p:nvSpPr>
        <p:spPr>
          <a:xfrm>
            <a:off x="5331884" y="328451"/>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80" name="Google Shape;80;p13"/>
          <p:cNvSpPr/>
          <p:nvPr/>
        </p:nvSpPr>
        <p:spPr>
          <a:xfrm>
            <a:off x="1319367" y="5641333"/>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81" name="Google Shape;81;p13"/>
          <p:cNvSpPr/>
          <p:nvPr/>
        </p:nvSpPr>
        <p:spPr>
          <a:xfrm>
            <a:off x="11006467" y="71500"/>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82" name="Google Shape;82;p13"/>
          <p:cNvSpPr/>
          <p:nvPr/>
        </p:nvSpPr>
        <p:spPr>
          <a:xfrm>
            <a:off x="4363700" y="6558300"/>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83" name="Google Shape;83;p13"/>
          <p:cNvSpPr/>
          <p:nvPr/>
        </p:nvSpPr>
        <p:spPr>
          <a:xfrm>
            <a:off x="5156967" y="3761867"/>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84" name="Google Shape;84;p13"/>
          <p:cNvSpPr/>
          <p:nvPr/>
        </p:nvSpPr>
        <p:spPr>
          <a:xfrm>
            <a:off x="2198733" y="1597467"/>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
        <p:cNvGrpSpPr/>
        <p:nvPr/>
      </p:nvGrpSpPr>
      <p:grpSpPr>
        <a:xfrm>
          <a:off x="0" y="0"/>
          <a:ext cx="0" cy="0"/>
          <a:chOff x="0" y="0"/>
          <a:chExt cx="0" cy="0"/>
        </a:xfrm>
      </p:grpSpPr>
      <p:sp>
        <p:nvSpPr>
          <p:cNvPr id="89" name="Google Shape;89;p14"/>
          <p:cNvSpPr/>
          <p:nvPr/>
        </p:nvSpPr>
        <p:spPr>
          <a:xfrm>
            <a:off x="1725900" y="71633"/>
            <a:ext cx="8167200" cy="6754000"/>
          </a:xfrm>
          <a:prstGeom prst="flowChartAlternateProcess">
            <a:avLst/>
          </a:prstGeom>
          <a:solidFill>
            <a:schemeClr val="lt1"/>
          </a:solidFill>
          <a:ln w="38100"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90" name="Google Shape;90;p14"/>
          <p:cNvSpPr txBox="1"/>
          <p:nvPr/>
        </p:nvSpPr>
        <p:spPr>
          <a:xfrm>
            <a:off x="2178600" y="0"/>
            <a:ext cx="7834800" cy="675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b="1" kern="0">
                <a:solidFill>
                  <a:srgbClr val="000000"/>
                </a:solidFill>
                <a:latin typeface="Lexend"/>
                <a:ea typeface="Lexend"/>
                <a:cs typeface="Lexend"/>
                <a:sym typeface="Lexend"/>
              </a:rPr>
              <a:t>What have I done?:</a:t>
            </a:r>
            <a:endParaRPr sz="4000" b="1" kern="0">
              <a:solidFill>
                <a:srgbClr val="000000"/>
              </a:solidFill>
              <a:latin typeface="Lexend"/>
              <a:ea typeface="Lexend"/>
              <a:cs typeface="Lexend"/>
              <a:sym typeface="Lexend"/>
            </a:endParaRPr>
          </a:p>
          <a:p>
            <a:pPr defTabSz="1219170">
              <a:buClr>
                <a:srgbClr val="000000"/>
              </a:buClr>
            </a:pPr>
            <a:endParaRPr sz="2667" b="1" kern="0">
              <a:solidFill>
                <a:srgbClr val="000000"/>
              </a:solidFill>
              <a:latin typeface="Lexend"/>
              <a:ea typeface="Lexend"/>
              <a:cs typeface="Lexend"/>
              <a:sym typeface="Lexend"/>
            </a:endParaRPr>
          </a:p>
          <a:p>
            <a:pPr defTabSz="1219170">
              <a:buClr>
                <a:srgbClr val="000000"/>
              </a:buClr>
            </a:pPr>
            <a:r>
              <a:rPr lang="en" sz="5333" b="1" kern="0">
                <a:solidFill>
                  <a:srgbClr val="000000"/>
                </a:solidFill>
                <a:latin typeface="Lexend"/>
                <a:ea typeface="Lexend"/>
                <a:cs typeface="Lexend"/>
                <a:sym typeface="Lexend"/>
              </a:rPr>
              <a:t>Well, what I have done was give out a feature for our ping pong game. The feature I gave was doubling the speed of the ball.</a:t>
            </a:r>
            <a:endParaRPr sz="5333" b="1" kern="0">
              <a:solidFill>
                <a:srgbClr val="000000"/>
              </a:solidFill>
              <a:latin typeface="Lexend"/>
              <a:ea typeface="Lexend"/>
              <a:cs typeface="Lexend"/>
              <a:sym typeface="Lexend"/>
            </a:endParaRPr>
          </a:p>
        </p:txBody>
      </p:sp>
      <p:sp>
        <p:nvSpPr>
          <p:cNvPr id="91" name="Google Shape;91;p14"/>
          <p:cNvSpPr/>
          <p:nvPr/>
        </p:nvSpPr>
        <p:spPr>
          <a:xfrm rot="6423687">
            <a:off x="-182768" y="5150719"/>
            <a:ext cx="1387247" cy="1833084"/>
          </a:xfrm>
          <a:custGeom>
            <a:avLst/>
            <a:gdLst/>
            <a:ahLst/>
            <a:cxnLst/>
            <a:rect l="l" t="t" r="r" b="b"/>
            <a:pathLst>
              <a:path w="41617" h="54992" extrusionOk="0">
                <a:moveTo>
                  <a:pt x="41617" y="1067"/>
                </a:moveTo>
                <a:cubicBezTo>
                  <a:pt x="34625" y="-1030"/>
                  <a:pt x="22286" y="-153"/>
                  <a:pt x="20516" y="6929"/>
                </a:cubicBezTo>
                <a:cubicBezTo>
                  <a:pt x="18329" y="15681"/>
                  <a:pt x="25713" y="25333"/>
                  <a:pt x="22860" y="33892"/>
                </a:cubicBezTo>
                <a:cubicBezTo>
                  <a:pt x="21023" y="39403"/>
                  <a:pt x="11958" y="37913"/>
                  <a:pt x="6448" y="39753"/>
                </a:cubicBezTo>
                <a:cubicBezTo>
                  <a:pt x="1216" y="41500"/>
                  <a:pt x="0" y="49477"/>
                  <a:pt x="0" y="54993"/>
                </a:cubicBezTo>
              </a:path>
            </a:pathLst>
          </a:custGeom>
          <a:noFill/>
          <a:ln w="9525" cap="flat" cmpd="sng">
            <a:solidFill>
              <a:schemeClr val="lt1"/>
            </a:solidFill>
            <a:prstDash val="solid"/>
            <a:round/>
            <a:headEnd type="none" w="med" len="med"/>
            <a:tailEnd type="none" w="med" len="med"/>
          </a:ln>
        </p:spPr>
        <p:txBody>
          <a:bodyPr/>
          <a:lstStyle/>
          <a:p>
            <a:pPr defTabSz="1219170">
              <a:buClr>
                <a:srgbClr val="000000"/>
              </a:buClr>
            </a:pPr>
            <a:endParaRPr lang="en-US" sz="1867" kern="0">
              <a:solidFill>
                <a:srgbClr val="000000"/>
              </a:solidFill>
              <a:latin typeface="Arial"/>
              <a:cs typeface="Arial"/>
              <a:sym typeface="Arial"/>
            </a:endParaRPr>
          </a:p>
        </p:txBody>
      </p:sp>
      <p:sp>
        <p:nvSpPr>
          <p:cNvPr id="92" name="Google Shape;92;p14"/>
          <p:cNvSpPr/>
          <p:nvPr/>
        </p:nvSpPr>
        <p:spPr>
          <a:xfrm rot="-10593268">
            <a:off x="-182770" y="-155907"/>
            <a:ext cx="1387244" cy="1833080"/>
          </a:xfrm>
          <a:custGeom>
            <a:avLst/>
            <a:gdLst/>
            <a:ahLst/>
            <a:cxnLst/>
            <a:rect l="l" t="t" r="r" b="b"/>
            <a:pathLst>
              <a:path w="41617" h="54992" extrusionOk="0">
                <a:moveTo>
                  <a:pt x="41617" y="1067"/>
                </a:moveTo>
                <a:cubicBezTo>
                  <a:pt x="34625" y="-1030"/>
                  <a:pt x="22286" y="-153"/>
                  <a:pt x="20516" y="6929"/>
                </a:cubicBezTo>
                <a:cubicBezTo>
                  <a:pt x="18329" y="15681"/>
                  <a:pt x="25713" y="25333"/>
                  <a:pt x="22860" y="33892"/>
                </a:cubicBezTo>
                <a:cubicBezTo>
                  <a:pt x="21023" y="39403"/>
                  <a:pt x="11958" y="37913"/>
                  <a:pt x="6448" y="39753"/>
                </a:cubicBezTo>
                <a:cubicBezTo>
                  <a:pt x="1216" y="41500"/>
                  <a:pt x="0" y="49477"/>
                  <a:pt x="0" y="54993"/>
                </a:cubicBezTo>
              </a:path>
            </a:pathLst>
          </a:custGeom>
          <a:noFill/>
          <a:ln w="9525" cap="flat" cmpd="sng">
            <a:solidFill>
              <a:schemeClr val="lt1"/>
            </a:solidFill>
            <a:prstDash val="solid"/>
            <a:round/>
            <a:headEnd type="none" w="med" len="med"/>
            <a:tailEnd type="none" w="med" len="med"/>
          </a:ln>
        </p:spPr>
        <p:txBody>
          <a:bodyPr/>
          <a:lstStyle/>
          <a:p>
            <a:pPr defTabSz="1219170">
              <a:buClr>
                <a:srgbClr val="000000"/>
              </a:buClr>
            </a:pPr>
            <a:endParaRPr lang="en-US" sz="1867" kern="0">
              <a:solidFill>
                <a:srgbClr val="000000"/>
              </a:solidFill>
              <a:latin typeface="Arial"/>
              <a:cs typeface="Arial"/>
              <a:sym typeface="Arial"/>
            </a:endParaRPr>
          </a:p>
        </p:txBody>
      </p:sp>
      <p:sp>
        <p:nvSpPr>
          <p:cNvPr id="93" name="Google Shape;93;p14"/>
          <p:cNvSpPr/>
          <p:nvPr/>
        </p:nvSpPr>
        <p:spPr>
          <a:xfrm rot="1142623">
            <a:off x="11067455" y="5502435"/>
            <a:ext cx="1387277" cy="1833125"/>
          </a:xfrm>
          <a:custGeom>
            <a:avLst/>
            <a:gdLst/>
            <a:ahLst/>
            <a:cxnLst/>
            <a:rect l="l" t="t" r="r" b="b"/>
            <a:pathLst>
              <a:path w="41617" h="54992" extrusionOk="0">
                <a:moveTo>
                  <a:pt x="41617" y="1067"/>
                </a:moveTo>
                <a:cubicBezTo>
                  <a:pt x="34625" y="-1030"/>
                  <a:pt x="22286" y="-153"/>
                  <a:pt x="20516" y="6929"/>
                </a:cubicBezTo>
                <a:cubicBezTo>
                  <a:pt x="18329" y="15681"/>
                  <a:pt x="25713" y="25333"/>
                  <a:pt x="22860" y="33892"/>
                </a:cubicBezTo>
                <a:cubicBezTo>
                  <a:pt x="21023" y="39403"/>
                  <a:pt x="11958" y="37913"/>
                  <a:pt x="6448" y="39753"/>
                </a:cubicBezTo>
                <a:cubicBezTo>
                  <a:pt x="1216" y="41500"/>
                  <a:pt x="0" y="49477"/>
                  <a:pt x="0" y="54993"/>
                </a:cubicBezTo>
              </a:path>
            </a:pathLst>
          </a:custGeom>
          <a:noFill/>
          <a:ln w="9525" cap="flat" cmpd="sng">
            <a:solidFill>
              <a:schemeClr val="lt1"/>
            </a:solidFill>
            <a:prstDash val="solid"/>
            <a:round/>
            <a:headEnd type="none" w="med" len="med"/>
            <a:tailEnd type="none" w="med" len="med"/>
          </a:ln>
        </p:spPr>
        <p:txBody>
          <a:bodyPr/>
          <a:lstStyle/>
          <a:p>
            <a:pPr defTabSz="1219170">
              <a:buClr>
                <a:srgbClr val="000000"/>
              </a:buClr>
            </a:pPr>
            <a:endParaRPr lang="en-US" sz="1867" kern="0">
              <a:solidFill>
                <a:srgbClr val="000000"/>
              </a:solidFill>
              <a:latin typeface="Arial"/>
              <a:cs typeface="Arial"/>
              <a:sym typeface="Arial"/>
            </a:endParaRPr>
          </a:p>
        </p:txBody>
      </p:sp>
      <p:sp>
        <p:nvSpPr>
          <p:cNvPr id="94" name="Google Shape;94;p14"/>
          <p:cNvSpPr/>
          <p:nvPr/>
        </p:nvSpPr>
        <p:spPr>
          <a:xfrm rot="6423687">
            <a:off x="10652270" y="-362281"/>
            <a:ext cx="1387247" cy="2902240"/>
          </a:xfrm>
          <a:custGeom>
            <a:avLst/>
            <a:gdLst/>
            <a:ahLst/>
            <a:cxnLst/>
            <a:rect l="l" t="t" r="r" b="b"/>
            <a:pathLst>
              <a:path w="41617" h="54992" extrusionOk="0">
                <a:moveTo>
                  <a:pt x="41617" y="1067"/>
                </a:moveTo>
                <a:cubicBezTo>
                  <a:pt x="34625" y="-1030"/>
                  <a:pt x="22286" y="-153"/>
                  <a:pt x="20516" y="6929"/>
                </a:cubicBezTo>
                <a:cubicBezTo>
                  <a:pt x="18329" y="15681"/>
                  <a:pt x="25713" y="25333"/>
                  <a:pt x="22860" y="33892"/>
                </a:cubicBezTo>
                <a:cubicBezTo>
                  <a:pt x="21023" y="39403"/>
                  <a:pt x="11958" y="37913"/>
                  <a:pt x="6448" y="39753"/>
                </a:cubicBezTo>
                <a:cubicBezTo>
                  <a:pt x="1216" y="41500"/>
                  <a:pt x="0" y="49477"/>
                  <a:pt x="0" y="54993"/>
                </a:cubicBezTo>
              </a:path>
            </a:pathLst>
          </a:custGeom>
          <a:noFill/>
          <a:ln w="9525" cap="flat" cmpd="sng">
            <a:solidFill>
              <a:schemeClr val="lt1"/>
            </a:solidFill>
            <a:prstDash val="solid"/>
            <a:round/>
            <a:headEnd type="none" w="med" len="med"/>
            <a:tailEnd type="none" w="med" len="med"/>
          </a:ln>
        </p:spPr>
        <p:txBody>
          <a:bodyPr/>
          <a:lstStyle/>
          <a:p>
            <a:pPr defTabSz="1219170">
              <a:buClr>
                <a:srgbClr val="000000"/>
              </a:buClr>
            </a:pPr>
            <a:endParaRPr lang="en-US" sz="1867" kern="0">
              <a:solidFill>
                <a:srgbClr val="000000"/>
              </a:solidFill>
              <a:latin typeface="Arial"/>
              <a:cs typeface="Arial"/>
              <a:sym typeface="Arial"/>
            </a:endParaRPr>
          </a:p>
        </p:txBody>
      </p:sp>
      <p:sp>
        <p:nvSpPr>
          <p:cNvPr id="95" name="Google Shape;95;p14"/>
          <p:cNvSpPr/>
          <p:nvPr/>
        </p:nvSpPr>
        <p:spPr>
          <a:xfrm>
            <a:off x="616133" y="2379033"/>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96" name="Google Shape;96;p14"/>
          <p:cNvSpPr/>
          <p:nvPr/>
        </p:nvSpPr>
        <p:spPr>
          <a:xfrm>
            <a:off x="1258300" y="5727933"/>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97" name="Google Shape;97;p14"/>
          <p:cNvSpPr/>
          <p:nvPr/>
        </p:nvSpPr>
        <p:spPr>
          <a:xfrm>
            <a:off x="11523800" y="1717200"/>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98" name="Google Shape;98;p14"/>
          <p:cNvSpPr/>
          <p:nvPr/>
        </p:nvSpPr>
        <p:spPr>
          <a:xfrm>
            <a:off x="10274284" y="6114800"/>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99" name="Google Shape;99;p14"/>
          <p:cNvSpPr/>
          <p:nvPr/>
        </p:nvSpPr>
        <p:spPr>
          <a:xfrm>
            <a:off x="11523784" y="4559533"/>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00" name="Google Shape;100;p14"/>
          <p:cNvSpPr/>
          <p:nvPr/>
        </p:nvSpPr>
        <p:spPr>
          <a:xfrm>
            <a:off x="9893084" y="71633"/>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01" name="Google Shape;101;p14"/>
          <p:cNvSpPr/>
          <p:nvPr/>
        </p:nvSpPr>
        <p:spPr>
          <a:xfrm>
            <a:off x="109417" y="4852733"/>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5"/>
        <p:cNvGrpSpPr/>
        <p:nvPr/>
      </p:nvGrpSpPr>
      <p:grpSpPr>
        <a:xfrm>
          <a:off x="0" y="0"/>
          <a:ext cx="0" cy="0"/>
          <a:chOff x="0" y="0"/>
          <a:chExt cx="0" cy="0"/>
        </a:xfrm>
      </p:grpSpPr>
      <p:sp>
        <p:nvSpPr>
          <p:cNvPr id="106" name="Google Shape;106;p15"/>
          <p:cNvSpPr txBox="1"/>
          <p:nvPr/>
        </p:nvSpPr>
        <p:spPr>
          <a:xfrm>
            <a:off x="1764967" y="0"/>
            <a:ext cx="9007200" cy="1582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600" b="1" kern="0">
                <a:solidFill>
                  <a:srgbClr val="FFFFFF"/>
                </a:solidFill>
                <a:latin typeface="Lexend"/>
                <a:ea typeface="Lexend"/>
                <a:cs typeface="Lexend"/>
                <a:sym typeface="Lexend"/>
              </a:rPr>
              <a:t>What have I learned from python? Well let me tell you:</a:t>
            </a:r>
            <a:endParaRPr sz="3600" b="1" kern="0">
              <a:solidFill>
                <a:srgbClr val="FFFFFF"/>
              </a:solidFill>
              <a:latin typeface="Lexend"/>
              <a:ea typeface="Lexend"/>
              <a:cs typeface="Lexend"/>
              <a:sym typeface="Lexend"/>
            </a:endParaRPr>
          </a:p>
        </p:txBody>
      </p:sp>
      <p:sp>
        <p:nvSpPr>
          <p:cNvPr id="107" name="Google Shape;107;p15"/>
          <p:cNvSpPr/>
          <p:nvPr/>
        </p:nvSpPr>
        <p:spPr>
          <a:xfrm rot="6423687">
            <a:off x="-182768" y="5150719"/>
            <a:ext cx="1387247" cy="1833084"/>
          </a:xfrm>
          <a:custGeom>
            <a:avLst/>
            <a:gdLst/>
            <a:ahLst/>
            <a:cxnLst/>
            <a:rect l="l" t="t" r="r" b="b"/>
            <a:pathLst>
              <a:path w="41617" h="54992" extrusionOk="0">
                <a:moveTo>
                  <a:pt x="41617" y="1067"/>
                </a:moveTo>
                <a:cubicBezTo>
                  <a:pt x="34625" y="-1030"/>
                  <a:pt x="22286" y="-153"/>
                  <a:pt x="20516" y="6929"/>
                </a:cubicBezTo>
                <a:cubicBezTo>
                  <a:pt x="18329" y="15681"/>
                  <a:pt x="25713" y="25333"/>
                  <a:pt x="22860" y="33892"/>
                </a:cubicBezTo>
                <a:cubicBezTo>
                  <a:pt x="21023" y="39403"/>
                  <a:pt x="11958" y="37913"/>
                  <a:pt x="6448" y="39753"/>
                </a:cubicBezTo>
                <a:cubicBezTo>
                  <a:pt x="1216" y="41500"/>
                  <a:pt x="0" y="49477"/>
                  <a:pt x="0" y="54993"/>
                </a:cubicBezTo>
              </a:path>
            </a:pathLst>
          </a:custGeom>
          <a:noFill/>
          <a:ln w="9525" cap="flat" cmpd="sng">
            <a:solidFill>
              <a:schemeClr val="lt1"/>
            </a:solidFill>
            <a:prstDash val="solid"/>
            <a:round/>
            <a:headEnd type="none" w="med" len="med"/>
            <a:tailEnd type="none" w="med" len="med"/>
          </a:ln>
        </p:spPr>
        <p:txBody>
          <a:bodyPr/>
          <a:lstStyle/>
          <a:p>
            <a:pPr defTabSz="1219170">
              <a:buClr>
                <a:srgbClr val="000000"/>
              </a:buClr>
            </a:pPr>
            <a:endParaRPr lang="en-US" sz="1867" kern="0">
              <a:solidFill>
                <a:srgbClr val="000000"/>
              </a:solidFill>
              <a:latin typeface="Arial"/>
              <a:cs typeface="Arial"/>
              <a:sym typeface="Arial"/>
            </a:endParaRPr>
          </a:p>
        </p:txBody>
      </p:sp>
      <p:sp>
        <p:nvSpPr>
          <p:cNvPr id="108" name="Google Shape;108;p15"/>
          <p:cNvSpPr/>
          <p:nvPr/>
        </p:nvSpPr>
        <p:spPr>
          <a:xfrm rot="1110011">
            <a:off x="10903295" y="5451663"/>
            <a:ext cx="1387200" cy="1833023"/>
          </a:xfrm>
          <a:custGeom>
            <a:avLst/>
            <a:gdLst/>
            <a:ahLst/>
            <a:cxnLst/>
            <a:rect l="l" t="t" r="r" b="b"/>
            <a:pathLst>
              <a:path w="41617" h="54992" extrusionOk="0">
                <a:moveTo>
                  <a:pt x="41617" y="1067"/>
                </a:moveTo>
                <a:cubicBezTo>
                  <a:pt x="34625" y="-1030"/>
                  <a:pt x="22286" y="-153"/>
                  <a:pt x="20516" y="6929"/>
                </a:cubicBezTo>
                <a:cubicBezTo>
                  <a:pt x="18329" y="15681"/>
                  <a:pt x="25713" y="25333"/>
                  <a:pt x="22860" y="33892"/>
                </a:cubicBezTo>
                <a:cubicBezTo>
                  <a:pt x="21023" y="39403"/>
                  <a:pt x="11958" y="37913"/>
                  <a:pt x="6448" y="39753"/>
                </a:cubicBezTo>
                <a:cubicBezTo>
                  <a:pt x="1216" y="41500"/>
                  <a:pt x="0" y="49477"/>
                  <a:pt x="0" y="54993"/>
                </a:cubicBezTo>
              </a:path>
            </a:pathLst>
          </a:custGeom>
          <a:noFill/>
          <a:ln w="9525" cap="flat" cmpd="sng">
            <a:solidFill>
              <a:schemeClr val="lt1"/>
            </a:solidFill>
            <a:prstDash val="solid"/>
            <a:round/>
            <a:headEnd type="none" w="med" len="med"/>
            <a:tailEnd type="none" w="med" len="med"/>
          </a:ln>
        </p:spPr>
        <p:txBody>
          <a:bodyPr/>
          <a:lstStyle/>
          <a:p>
            <a:pPr defTabSz="1219170">
              <a:buClr>
                <a:srgbClr val="000000"/>
              </a:buClr>
            </a:pPr>
            <a:endParaRPr lang="en-US" sz="1867" kern="0">
              <a:solidFill>
                <a:srgbClr val="000000"/>
              </a:solidFill>
              <a:latin typeface="Arial"/>
              <a:cs typeface="Arial"/>
              <a:sym typeface="Arial"/>
            </a:endParaRPr>
          </a:p>
        </p:txBody>
      </p:sp>
      <p:sp>
        <p:nvSpPr>
          <p:cNvPr id="109" name="Google Shape;109;p15"/>
          <p:cNvSpPr/>
          <p:nvPr/>
        </p:nvSpPr>
        <p:spPr>
          <a:xfrm rot="10800000">
            <a:off x="-182754" y="-125130"/>
            <a:ext cx="1387233" cy="1833067"/>
          </a:xfrm>
          <a:custGeom>
            <a:avLst/>
            <a:gdLst/>
            <a:ahLst/>
            <a:cxnLst/>
            <a:rect l="l" t="t" r="r" b="b"/>
            <a:pathLst>
              <a:path w="41617" h="54992" extrusionOk="0">
                <a:moveTo>
                  <a:pt x="41617" y="1067"/>
                </a:moveTo>
                <a:cubicBezTo>
                  <a:pt x="34625" y="-1030"/>
                  <a:pt x="22286" y="-153"/>
                  <a:pt x="20516" y="6929"/>
                </a:cubicBezTo>
                <a:cubicBezTo>
                  <a:pt x="18329" y="15681"/>
                  <a:pt x="25713" y="25333"/>
                  <a:pt x="22860" y="33892"/>
                </a:cubicBezTo>
                <a:cubicBezTo>
                  <a:pt x="21023" y="39403"/>
                  <a:pt x="11958" y="37913"/>
                  <a:pt x="6448" y="39753"/>
                </a:cubicBezTo>
                <a:cubicBezTo>
                  <a:pt x="1216" y="41500"/>
                  <a:pt x="0" y="49477"/>
                  <a:pt x="0" y="54993"/>
                </a:cubicBezTo>
              </a:path>
            </a:pathLst>
          </a:custGeom>
          <a:noFill/>
          <a:ln w="9525" cap="flat" cmpd="sng">
            <a:solidFill>
              <a:schemeClr val="lt1"/>
            </a:solidFill>
            <a:prstDash val="solid"/>
            <a:round/>
            <a:headEnd type="none" w="med" len="med"/>
            <a:tailEnd type="none" w="med" len="med"/>
          </a:ln>
        </p:spPr>
        <p:txBody>
          <a:bodyPr/>
          <a:lstStyle/>
          <a:p>
            <a:pPr defTabSz="1219170">
              <a:buClr>
                <a:srgbClr val="000000"/>
              </a:buClr>
            </a:pPr>
            <a:endParaRPr lang="en-US" sz="1867" kern="0">
              <a:solidFill>
                <a:srgbClr val="000000"/>
              </a:solidFill>
              <a:latin typeface="Arial"/>
              <a:cs typeface="Arial"/>
              <a:sym typeface="Arial"/>
            </a:endParaRPr>
          </a:p>
        </p:txBody>
      </p:sp>
      <p:sp>
        <p:nvSpPr>
          <p:cNvPr id="110" name="Google Shape;110;p15"/>
          <p:cNvSpPr/>
          <p:nvPr/>
        </p:nvSpPr>
        <p:spPr>
          <a:xfrm rot="-4410788">
            <a:off x="10772126" y="-125179"/>
            <a:ext cx="1387255" cy="1833096"/>
          </a:xfrm>
          <a:custGeom>
            <a:avLst/>
            <a:gdLst/>
            <a:ahLst/>
            <a:cxnLst/>
            <a:rect l="l" t="t" r="r" b="b"/>
            <a:pathLst>
              <a:path w="41617" h="54992" extrusionOk="0">
                <a:moveTo>
                  <a:pt x="41617" y="1067"/>
                </a:moveTo>
                <a:cubicBezTo>
                  <a:pt x="34625" y="-1030"/>
                  <a:pt x="22286" y="-153"/>
                  <a:pt x="20516" y="6929"/>
                </a:cubicBezTo>
                <a:cubicBezTo>
                  <a:pt x="18329" y="15681"/>
                  <a:pt x="25713" y="25333"/>
                  <a:pt x="22860" y="33892"/>
                </a:cubicBezTo>
                <a:cubicBezTo>
                  <a:pt x="21023" y="39403"/>
                  <a:pt x="11958" y="37913"/>
                  <a:pt x="6448" y="39753"/>
                </a:cubicBezTo>
                <a:cubicBezTo>
                  <a:pt x="1216" y="41500"/>
                  <a:pt x="0" y="49477"/>
                  <a:pt x="0" y="54993"/>
                </a:cubicBezTo>
              </a:path>
            </a:pathLst>
          </a:custGeom>
          <a:noFill/>
          <a:ln w="9525" cap="flat" cmpd="sng">
            <a:solidFill>
              <a:schemeClr val="lt1"/>
            </a:solidFill>
            <a:prstDash val="solid"/>
            <a:round/>
            <a:headEnd type="none" w="med" len="med"/>
            <a:tailEnd type="none" w="med" len="med"/>
          </a:ln>
        </p:spPr>
        <p:txBody>
          <a:bodyPr/>
          <a:lstStyle/>
          <a:p>
            <a:pPr defTabSz="1219170">
              <a:buClr>
                <a:srgbClr val="000000"/>
              </a:buClr>
            </a:pPr>
            <a:endParaRPr lang="en-US" sz="1867" kern="0">
              <a:solidFill>
                <a:srgbClr val="000000"/>
              </a:solidFill>
              <a:latin typeface="Arial"/>
              <a:cs typeface="Arial"/>
              <a:sym typeface="Arial"/>
            </a:endParaRPr>
          </a:p>
        </p:txBody>
      </p:sp>
      <p:sp>
        <p:nvSpPr>
          <p:cNvPr id="111" name="Google Shape;111;p15"/>
          <p:cNvSpPr/>
          <p:nvPr/>
        </p:nvSpPr>
        <p:spPr>
          <a:xfrm rot="3761114" flipH="1">
            <a:off x="-372929" y="4917827"/>
            <a:ext cx="3600528" cy="745527"/>
          </a:xfrm>
          <a:custGeom>
            <a:avLst/>
            <a:gdLst/>
            <a:ahLst/>
            <a:cxnLst/>
            <a:rect l="l" t="t" r="r" b="b"/>
            <a:pathLst>
              <a:path w="67964" h="36287" extrusionOk="0">
                <a:moveTo>
                  <a:pt x="0" y="12558"/>
                </a:moveTo>
                <a:cubicBezTo>
                  <a:pt x="2448" y="21537"/>
                  <a:pt x="9259" y="30085"/>
                  <a:pt x="17584" y="34246"/>
                </a:cubicBezTo>
                <a:cubicBezTo>
                  <a:pt x="25815" y="38361"/>
                  <a:pt x="36286" y="35016"/>
                  <a:pt x="45134" y="32488"/>
                </a:cubicBezTo>
                <a:cubicBezTo>
                  <a:pt x="53383" y="30131"/>
                  <a:pt x="64695" y="27731"/>
                  <a:pt x="67407" y="19592"/>
                </a:cubicBezTo>
                <a:cubicBezTo>
                  <a:pt x="69208" y="14188"/>
                  <a:pt x="65517" y="7184"/>
                  <a:pt x="60960" y="3766"/>
                </a:cubicBezTo>
                <a:cubicBezTo>
                  <a:pt x="55487" y="-339"/>
                  <a:pt x="45282" y="-1658"/>
                  <a:pt x="40444" y="3180"/>
                </a:cubicBezTo>
                <a:cubicBezTo>
                  <a:pt x="37723" y="5901"/>
                  <a:pt x="34033" y="10289"/>
                  <a:pt x="35755" y="13731"/>
                </a:cubicBezTo>
                <a:cubicBezTo>
                  <a:pt x="37966" y="18152"/>
                  <a:pt x="45402" y="20631"/>
                  <a:pt x="49823" y="18420"/>
                </a:cubicBezTo>
                <a:cubicBezTo>
                  <a:pt x="52794" y="16935"/>
                  <a:pt x="52586" y="10299"/>
                  <a:pt x="49823" y="8455"/>
                </a:cubicBezTo>
                <a:cubicBezTo>
                  <a:pt x="47786" y="7096"/>
                  <a:pt x="44575" y="13172"/>
                  <a:pt x="46306" y="14903"/>
                </a:cubicBezTo>
                <a:cubicBezTo>
                  <a:pt x="46924" y="15521"/>
                  <a:pt x="47478" y="13432"/>
                  <a:pt x="47478" y="12558"/>
                </a:cubicBezTo>
              </a:path>
            </a:pathLst>
          </a:custGeom>
          <a:noFill/>
          <a:ln w="9525" cap="flat" cmpd="sng">
            <a:solidFill>
              <a:schemeClr val="lt1"/>
            </a:solidFill>
            <a:prstDash val="solid"/>
            <a:round/>
            <a:headEnd type="none" w="med" len="med"/>
            <a:tailEnd type="none" w="med" len="med"/>
          </a:ln>
        </p:spPr>
        <p:txBody>
          <a:bodyPr/>
          <a:lstStyle/>
          <a:p>
            <a:pPr defTabSz="1219170">
              <a:buClr>
                <a:srgbClr val="000000"/>
              </a:buClr>
            </a:pPr>
            <a:endParaRPr lang="en-US" sz="1867" kern="0">
              <a:solidFill>
                <a:srgbClr val="000000"/>
              </a:solidFill>
              <a:latin typeface="Arial"/>
              <a:cs typeface="Arial"/>
              <a:sym typeface="Arial"/>
            </a:endParaRPr>
          </a:p>
        </p:txBody>
      </p:sp>
      <p:sp>
        <p:nvSpPr>
          <p:cNvPr id="112" name="Google Shape;112;p15"/>
          <p:cNvSpPr/>
          <p:nvPr/>
        </p:nvSpPr>
        <p:spPr>
          <a:xfrm rot="-3145106">
            <a:off x="8976880" y="5128772"/>
            <a:ext cx="3600512" cy="628345"/>
          </a:xfrm>
          <a:custGeom>
            <a:avLst/>
            <a:gdLst/>
            <a:ahLst/>
            <a:cxnLst/>
            <a:rect l="l" t="t" r="r" b="b"/>
            <a:pathLst>
              <a:path w="67964" h="36287" extrusionOk="0">
                <a:moveTo>
                  <a:pt x="0" y="12558"/>
                </a:moveTo>
                <a:cubicBezTo>
                  <a:pt x="2448" y="21537"/>
                  <a:pt x="9259" y="30085"/>
                  <a:pt x="17584" y="34246"/>
                </a:cubicBezTo>
                <a:cubicBezTo>
                  <a:pt x="25815" y="38361"/>
                  <a:pt x="36286" y="35016"/>
                  <a:pt x="45134" y="32488"/>
                </a:cubicBezTo>
                <a:cubicBezTo>
                  <a:pt x="53383" y="30131"/>
                  <a:pt x="64695" y="27731"/>
                  <a:pt x="67407" y="19592"/>
                </a:cubicBezTo>
                <a:cubicBezTo>
                  <a:pt x="69208" y="14188"/>
                  <a:pt x="65517" y="7184"/>
                  <a:pt x="60960" y="3766"/>
                </a:cubicBezTo>
                <a:cubicBezTo>
                  <a:pt x="55487" y="-339"/>
                  <a:pt x="45282" y="-1658"/>
                  <a:pt x="40444" y="3180"/>
                </a:cubicBezTo>
                <a:cubicBezTo>
                  <a:pt x="37723" y="5901"/>
                  <a:pt x="34033" y="10289"/>
                  <a:pt x="35755" y="13731"/>
                </a:cubicBezTo>
                <a:cubicBezTo>
                  <a:pt x="37966" y="18152"/>
                  <a:pt x="45402" y="20631"/>
                  <a:pt x="49823" y="18420"/>
                </a:cubicBezTo>
                <a:cubicBezTo>
                  <a:pt x="52794" y="16935"/>
                  <a:pt x="52586" y="10299"/>
                  <a:pt x="49823" y="8455"/>
                </a:cubicBezTo>
                <a:cubicBezTo>
                  <a:pt x="47786" y="7096"/>
                  <a:pt x="44575" y="13172"/>
                  <a:pt x="46306" y="14903"/>
                </a:cubicBezTo>
                <a:cubicBezTo>
                  <a:pt x="46924" y="15521"/>
                  <a:pt x="47478" y="13432"/>
                  <a:pt x="47478" y="12558"/>
                </a:cubicBezTo>
              </a:path>
            </a:pathLst>
          </a:custGeom>
          <a:noFill/>
          <a:ln w="9525" cap="flat" cmpd="sng">
            <a:solidFill>
              <a:schemeClr val="lt1"/>
            </a:solidFill>
            <a:prstDash val="solid"/>
            <a:round/>
            <a:headEnd type="none" w="med" len="med"/>
            <a:tailEnd type="none" w="med" len="med"/>
          </a:ln>
        </p:spPr>
        <p:txBody>
          <a:bodyPr/>
          <a:lstStyle/>
          <a:p>
            <a:pPr defTabSz="1219170">
              <a:buClr>
                <a:srgbClr val="000000"/>
              </a:buClr>
            </a:pPr>
            <a:endParaRPr lang="en-US" sz="1867" kern="0">
              <a:solidFill>
                <a:srgbClr val="000000"/>
              </a:solidFill>
              <a:latin typeface="Arial"/>
              <a:cs typeface="Arial"/>
              <a:sym typeface="Arial"/>
            </a:endParaRPr>
          </a:p>
        </p:txBody>
      </p:sp>
      <p:sp>
        <p:nvSpPr>
          <p:cNvPr id="113" name="Google Shape;113;p15"/>
          <p:cNvSpPr/>
          <p:nvPr/>
        </p:nvSpPr>
        <p:spPr>
          <a:xfrm>
            <a:off x="2155733" y="1537033"/>
            <a:ext cx="7644400" cy="4611200"/>
          </a:xfrm>
          <a:prstGeom prst="flowChartAlternateProcess">
            <a:avLst/>
          </a:prstGeom>
          <a:solidFill>
            <a:schemeClr val="lt1"/>
          </a:solidFill>
          <a:ln w="38100"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14" name="Google Shape;114;p15"/>
          <p:cNvSpPr txBox="1"/>
          <p:nvPr/>
        </p:nvSpPr>
        <p:spPr>
          <a:xfrm>
            <a:off x="2370133" y="1830100"/>
            <a:ext cx="7215600" cy="3795550"/>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4133" b="1" kern="0">
                <a:solidFill>
                  <a:srgbClr val="000000"/>
                </a:solidFill>
                <a:latin typeface="Lexend"/>
                <a:ea typeface="Lexend"/>
                <a:cs typeface="Lexend"/>
                <a:sym typeface="Lexend"/>
              </a:rPr>
              <a:t>I have learned the basic things of coding for a game and learned that even 3D games and models use python/coding</a:t>
            </a:r>
            <a:endParaRPr sz="4133" b="1" kern="0">
              <a:solidFill>
                <a:srgbClr val="000000"/>
              </a:solidFill>
              <a:latin typeface="Lexend"/>
              <a:ea typeface="Lexend"/>
              <a:cs typeface="Lexend"/>
              <a:sym typeface="Lexend"/>
            </a:endParaRPr>
          </a:p>
          <a:p>
            <a:pPr defTabSz="1219170">
              <a:buClr>
                <a:srgbClr val="000000"/>
              </a:buClr>
            </a:pPr>
            <a:endParaRPr sz="2400" b="1" kern="0">
              <a:solidFill>
                <a:srgbClr val="000000"/>
              </a:solidFill>
              <a:latin typeface="Lexend"/>
              <a:ea typeface="Lexend"/>
              <a:cs typeface="Lexend"/>
              <a:sym typeface="Lexend"/>
            </a:endParaRPr>
          </a:p>
        </p:txBody>
      </p:sp>
      <p:sp>
        <p:nvSpPr>
          <p:cNvPr id="115" name="Google Shape;115;p15"/>
          <p:cNvSpPr/>
          <p:nvPr/>
        </p:nvSpPr>
        <p:spPr>
          <a:xfrm>
            <a:off x="11719184" y="2312600"/>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16" name="Google Shape;116;p15"/>
          <p:cNvSpPr/>
          <p:nvPr/>
        </p:nvSpPr>
        <p:spPr>
          <a:xfrm>
            <a:off x="1590551" y="3899900"/>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17" name="Google Shape;117;p15"/>
          <p:cNvSpPr/>
          <p:nvPr/>
        </p:nvSpPr>
        <p:spPr>
          <a:xfrm>
            <a:off x="3509117" y="6411767"/>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18" name="Google Shape;118;p15"/>
          <p:cNvSpPr/>
          <p:nvPr/>
        </p:nvSpPr>
        <p:spPr>
          <a:xfrm>
            <a:off x="10118817" y="323600"/>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19" name="Google Shape;119;p15"/>
          <p:cNvSpPr/>
          <p:nvPr/>
        </p:nvSpPr>
        <p:spPr>
          <a:xfrm>
            <a:off x="1062884" y="1537033"/>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20" name="Google Shape;120;p15"/>
          <p:cNvSpPr/>
          <p:nvPr/>
        </p:nvSpPr>
        <p:spPr>
          <a:xfrm>
            <a:off x="8749351" y="6510200"/>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21" name="Google Shape;121;p15"/>
          <p:cNvSpPr/>
          <p:nvPr/>
        </p:nvSpPr>
        <p:spPr>
          <a:xfrm>
            <a:off x="101584" y="4430600"/>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22" name="Google Shape;122;p15"/>
          <p:cNvSpPr/>
          <p:nvPr/>
        </p:nvSpPr>
        <p:spPr>
          <a:xfrm>
            <a:off x="10034951" y="3012100"/>
            <a:ext cx="271200" cy="29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6"/>
        <p:cNvGrpSpPr/>
        <p:nvPr/>
      </p:nvGrpSpPr>
      <p:grpSpPr>
        <a:xfrm>
          <a:off x="0" y="0"/>
          <a:ext cx="0" cy="0"/>
          <a:chOff x="0" y="0"/>
          <a:chExt cx="0" cy="0"/>
        </a:xfrm>
      </p:grpSpPr>
      <p:pic>
        <p:nvPicPr>
          <p:cNvPr id="127" name="Google Shape;127;p16"/>
          <p:cNvPicPr preferRelativeResize="0"/>
          <p:nvPr/>
        </p:nvPicPr>
        <p:blipFill rotWithShape="1">
          <a:blip r:embed="rId3">
            <a:alphaModFix/>
          </a:blip>
          <a:srcRect l="3960" t="7950" r="-3960" b="-7950"/>
          <a:stretch/>
        </p:blipFill>
        <p:spPr>
          <a:xfrm>
            <a:off x="344500" y="3973567"/>
            <a:ext cx="6324600" cy="3059500"/>
          </a:xfrm>
          <a:prstGeom prst="rect">
            <a:avLst/>
          </a:prstGeom>
          <a:noFill/>
          <a:ln>
            <a:noFill/>
          </a:ln>
        </p:spPr>
      </p:pic>
      <p:sp>
        <p:nvSpPr>
          <p:cNvPr id="128" name="Google Shape;128;p16"/>
          <p:cNvSpPr txBox="1"/>
          <p:nvPr/>
        </p:nvSpPr>
        <p:spPr>
          <a:xfrm>
            <a:off x="0" y="0"/>
            <a:ext cx="7402000" cy="2279600"/>
          </a:xfrm>
          <a:prstGeom prst="rect">
            <a:avLst/>
          </a:prstGeom>
          <a:noFill/>
          <a:ln>
            <a:noFill/>
          </a:ln>
        </p:spPr>
        <p:txBody>
          <a:bodyPr spcFirstLastPara="1" wrap="square" lIns="121900" tIns="121900" rIns="121900" bIns="121900" anchor="t" anchorCtr="0">
            <a:noAutofit/>
          </a:bodyPr>
          <a:lstStyle/>
          <a:p>
            <a:pPr algn="just" defTabSz="1219170">
              <a:buClr>
                <a:srgbClr val="000000"/>
              </a:buClr>
            </a:pPr>
            <a:r>
              <a:rPr lang="en" sz="2400" b="1" kern="0">
                <a:solidFill>
                  <a:srgbClr val="FFFFFF"/>
                </a:solidFill>
                <a:latin typeface="Lexend"/>
                <a:ea typeface="Lexend"/>
                <a:cs typeface="Lexend"/>
                <a:sym typeface="Lexend"/>
              </a:rPr>
              <a:t>The POWERUP_INTERVAL equals to 5000 which means that the max time of a power-up spawn is either 5 seconds or 5000 milliseconds. For every single power-up, we randomized the interval around 0 and 5 seconds for a power-up spawn in the game.</a:t>
            </a:r>
            <a:endParaRPr sz="2400" b="1" kern="0">
              <a:solidFill>
                <a:srgbClr val="FFFFFF"/>
              </a:solidFill>
              <a:latin typeface="Lexend"/>
              <a:ea typeface="Lexend"/>
              <a:cs typeface="Lexend"/>
              <a:sym typeface="Lexend"/>
            </a:endParaRPr>
          </a:p>
        </p:txBody>
      </p:sp>
      <p:pic>
        <p:nvPicPr>
          <p:cNvPr id="129" name="Google Shape;129;p16"/>
          <p:cNvPicPr preferRelativeResize="0"/>
          <p:nvPr/>
        </p:nvPicPr>
        <p:blipFill>
          <a:blip r:embed="rId4">
            <a:alphaModFix/>
          </a:blip>
          <a:stretch>
            <a:fillRect/>
          </a:stretch>
        </p:blipFill>
        <p:spPr>
          <a:xfrm>
            <a:off x="81001" y="2279601"/>
            <a:ext cx="6851601" cy="1716233"/>
          </a:xfrm>
          <a:prstGeom prst="rect">
            <a:avLst/>
          </a:prstGeom>
          <a:noFill/>
          <a:ln>
            <a:noFill/>
          </a:ln>
        </p:spPr>
      </p:pic>
      <p:sp>
        <p:nvSpPr>
          <p:cNvPr id="130" name="Google Shape;130;p16"/>
          <p:cNvSpPr txBox="1"/>
          <p:nvPr/>
        </p:nvSpPr>
        <p:spPr>
          <a:xfrm>
            <a:off x="7109133" y="4578400"/>
            <a:ext cx="4897600" cy="2279600"/>
          </a:xfrm>
          <a:prstGeom prst="rect">
            <a:avLst/>
          </a:prstGeom>
          <a:noFill/>
          <a:ln>
            <a:noFill/>
          </a:ln>
        </p:spPr>
        <p:txBody>
          <a:bodyPr spcFirstLastPara="1" wrap="square" lIns="121900" tIns="121900" rIns="121900" bIns="121900" anchor="t" anchorCtr="0">
            <a:noAutofit/>
          </a:bodyPr>
          <a:lstStyle/>
          <a:p>
            <a:pPr algn="just" defTabSz="1219170">
              <a:buClr>
                <a:srgbClr val="000000"/>
              </a:buClr>
            </a:pPr>
            <a:r>
              <a:rPr lang="en" sz="1867" b="1" kern="0">
                <a:solidFill>
                  <a:srgbClr val="FFFFFF"/>
                </a:solidFill>
                <a:latin typeface="Lexend"/>
                <a:ea typeface="Lexend"/>
                <a:cs typeface="Lexend"/>
                <a:sym typeface="Lexend"/>
              </a:rPr>
              <a:t>This feature doubles the current speed of the ball. This code is the important part. This part of the code makes the speed of the ball go as twice as fast. As you can see, the x and y axis multiples by 2 for the current speed of the ball.</a:t>
            </a:r>
            <a:endParaRPr sz="1867" b="1" kern="0">
              <a:solidFill>
                <a:srgbClr val="FFFFFF"/>
              </a:solidFill>
              <a:latin typeface="Lexend"/>
              <a:ea typeface="Lexend"/>
              <a:cs typeface="Lexend"/>
              <a:sym typeface="Lexend"/>
            </a:endParaRPr>
          </a:p>
        </p:txBody>
      </p:sp>
      <p:sp>
        <p:nvSpPr>
          <p:cNvPr id="131" name="Google Shape;131;p16"/>
          <p:cNvSpPr txBox="1"/>
          <p:nvPr/>
        </p:nvSpPr>
        <p:spPr>
          <a:xfrm>
            <a:off x="7402000" y="1322100"/>
            <a:ext cx="5756400" cy="3059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6400" b="1" kern="0">
                <a:solidFill>
                  <a:srgbClr val="FFFFFF"/>
                </a:solidFill>
                <a:latin typeface="Lexend"/>
                <a:ea typeface="Lexend"/>
                <a:cs typeface="Lexend"/>
                <a:sym typeface="Lexend"/>
              </a:rPr>
              <a:t>Well let me show you!</a:t>
            </a:r>
            <a:endParaRPr sz="6400" b="1" kern="0">
              <a:solidFill>
                <a:srgbClr val="FFFFFF"/>
              </a:solidFill>
              <a:latin typeface="Lexend"/>
              <a:ea typeface="Lexend"/>
              <a:cs typeface="Lexend"/>
              <a:sym typeface="Lexend"/>
            </a:endParaRPr>
          </a:p>
        </p:txBody>
      </p:sp>
      <p:sp>
        <p:nvSpPr>
          <p:cNvPr id="132" name="Google Shape;132;p16"/>
          <p:cNvSpPr/>
          <p:nvPr/>
        </p:nvSpPr>
        <p:spPr>
          <a:xfrm rot="6423687">
            <a:off x="-182768" y="5150719"/>
            <a:ext cx="1387247" cy="1833084"/>
          </a:xfrm>
          <a:custGeom>
            <a:avLst/>
            <a:gdLst/>
            <a:ahLst/>
            <a:cxnLst/>
            <a:rect l="l" t="t" r="r" b="b"/>
            <a:pathLst>
              <a:path w="41617" h="54992" extrusionOk="0">
                <a:moveTo>
                  <a:pt x="41617" y="1067"/>
                </a:moveTo>
                <a:cubicBezTo>
                  <a:pt x="34625" y="-1030"/>
                  <a:pt x="22286" y="-153"/>
                  <a:pt x="20516" y="6929"/>
                </a:cubicBezTo>
                <a:cubicBezTo>
                  <a:pt x="18329" y="15681"/>
                  <a:pt x="25713" y="25333"/>
                  <a:pt x="22860" y="33892"/>
                </a:cubicBezTo>
                <a:cubicBezTo>
                  <a:pt x="21023" y="39403"/>
                  <a:pt x="11958" y="37913"/>
                  <a:pt x="6448" y="39753"/>
                </a:cubicBezTo>
                <a:cubicBezTo>
                  <a:pt x="1216" y="41500"/>
                  <a:pt x="0" y="49477"/>
                  <a:pt x="0" y="54993"/>
                </a:cubicBezTo>
              </a:path>
            </a:pathLst>
          </a:custGeom>
          <a:noFill/>
          <a:ln w="9525" cap="flat" cmpd="sng">
            <a:solidFill>
              <a:schemeClr val="lt1"/>
            </a:solidFill>
            <a:prstDash val="solid"/>
            <a:round/>
            <a:headEnd type="none" w="med" len="med"/>
            <a:tailEnd type="none" w="med" len="med"/>
          </a:ln>
        </p:spPr>
        <p:txBody>
          <a:bodyPr/>
          <a:lstStyle/>
          <a:p>
            <a:pPr defTabSz="1219170">
              <a:buClr>
                <a:srgbClr val="000000"/>
              </a:buClr>
            </a:pPr>
            <a:endParaRPr lang="en-US" sz="1867" kern="0">
              <a:solidFill>
                <a:srgbClr val="000000"/>
              </a:solidFill>
              <a:latin typeface="Arial"/>
              <a:cs typeface="Arial"/>
              <a:sym typeface="Arial"/>
            </a:endParaRPr>
          </a:p>
        </p:txBody>
      </p:sp>
      <p:sp>
        <p:nvSpPr>
          <p:cNvPr id="133" name="Google Shape;133;p16"/>
          <p:cNvSpPr/>
          <p:nvPr/>
        </p:nvSpPr>
        <p:spPr>
          <a:xfrm rot="-4854923">
            <a:off x="10980759" y="-284833"/>
            <a:ext cx="1387295" cy="1833148"/>
          </a:xfrm>
          <a:custGeom>
            <a:avLst/>
            <a:gdLst/>
            <a:ahLst/>
            <a:cxnLst/>
            <a:rect l="l" t="t" r="r" b="b"/>
            <a:pathLst>
              <a:path w="41617" h="54992" extrusionOk="0">
                <a:moveTo>
                  <a:pt x="41617" y="1067"/>
                </a:moveTo>
                <a:cubicBezTo>
                  <a:pt x="34625" y="-1030"/>
                  <a:pt x="22286" y="-153"/>
                  <a:pt x="20516" y="6929"/>
                </a:cubicBezTo>
                <a:cubicBezTo>
                  <a:pt x="18329" y="15681"/>
                  <a:pt x="25713" y="25333"/>
                  <a:pt x="22860" y="33892"/>
                </a:cubicBezTo>
                <a:cubicBezTo>
                  <a:pt x="21023" y="39403"/>
                  <a:pt x="11958" y="37913"/>
                  <a:pt x="6448" y="39753"/>
                </a:cubicBezTo>
                <a:cubicBezTo>
                  <a:pt x="1216" y="41500"/>
                  <a:pt x="0" y="49477"/>
                  <a:pt x="0" y="54993"/>
                </a:cubicBezTo>
              </a:path>
            </a:pathLst>
          </a:custGeom>
          <a:noFill/>
          <a:ln w="9525" cap="flat" cmpd="sng">
            <a:solidFill>
              <a:schemeClr val="lt1"/>
            </a:solidFill>
            <a:prstDash val="solid"/>
            <a:round/>
            <a:headEnd type="none" w="med" len="med"/>
            <a:tailEnd type="none" w="med" len="med"/>
          </a:ln>
        </p:spPr>
        <p:txBody>
          <a:bodyPr/>
          <a:lstStyle/>
          <a:p>
            <a:pPr defTabSz="1219170">
              <a:buClr>
                <a:srgbClr val="000000"/>
              </a:buClr>
            </a:pPr>
            <a:endParaRPr lang="en-US" sz="1867" kern="0">
              <a:solidFill>
                <a:srgbClr val="000000"/>
              </a:solidFill>
              <a:latin typeface="Arial"/>
              <a:cs typeface="Arial"/>
              <a:sym typeface="Arial"/>
            </a:endParaRPr>
          </a:p>
        </p:txBody>
      </p:sp>
      <p:sp>
        <p:nvSpPr>
          <p:cNvPr id="134" name="Google Shape;134;p16"/>
          <p:cNvSpPr/>
          <p:nvPr/>
        </p:nvSpPr>
        <p:spPr>
          <a:xfrm>
            <a:off x="7757667" y="3675137"/>
            <a:ext cx="3600507" cy="628369"/>
          </a:xfrm>
          <a:custGeom>
            <a:avLst/>
            <a:gdLst/>
            <a:ahLst/>
            <a:cxnLst/>
            <a:rect l="l" t="t" r="r" b="b"/>
            <a:pathLst>
              <a:path w="67964" h="36287" extrusionOk="0">
                <a:moveTo>
                  <a:pt x="0" y="12558"/>
                </a:moveTo>
                <a:cubicBezTo>
                  <a:pt x="2448" y="21537"/>
                  <a:pt x="9259" y="30085"/>
                  <a:pt x="17584" y="34246"/>
                </a:cubicBezTo>
                <a:cubicBezTo>
                  <a:pt x="25815" y="38361"/>
                  <a:pt x="36286" y="35016"/>
                  <a:pt x="45134" y="32488"/>
                </a:cubicBezTo>
                <a:cubicBezTo>
                  <a:pt x="53383" y="30131"/>
                  <a:pt x="64695" y="27731"/>
                  <a:pt x="67407" y="19592"/>
                </a:cubicBezTo>
                <a:cubicBezTo>
                  <a:pt x="69208" y="14188"/>
                  <a:pt x="65517" y="7184"/>
                  <a:pt x="60960" y="3766"/>
                </a:cubicBezTo>
                <a:cubicBezTo>
                  <a:pt x="55487" y="-339"/>
                  <a:pt x="45282" y="-1658"/>
                  <a:pt x="40444" y="3180"/>
                </a:cubicBezTo>
                <a:cubicBezTo>
                  <a:pt x="37723" y="5901"/>
                  <a:pt x="34033" y="10289"/>
                  <a:pt x="35755" y="13731"/>
                </a:cubicBezTo>
                <a:cubicBezTo>
                  <a:pt x="37966" y="18152"/>
                  <a:pt x="45402" y="20631"/>
                  <a:pt x="49823" y="18420"/>
                </a:cubicBezTo>
                <a:cubicBezTo>
                  <a:pt x="52794" y="16935"/>
                  <a:pt x="52586" y="10299"/>
                  <a:pt x="49823" y="8455"/>
                </a:cubicBezTo>
                <a:cubicBezTo>
                  <a:pt x="47786" y="7096"/>
                  <a:pt x="44575" y="13172"/>
                  <a:pt x="46306" y="14903"/>
                </a:cubicBezTo>
                <a:cubicBezTo>
                  <a:pt x="46924" y="15521"/>
                  <a:pt x="47478" y="13432"/>
                  <a:pt x="47478" y="12558"/>
                </a:cubicBezTo>
              </a:path>
            </a:pathLst>
          </a:custGeom>
          <a:noFill/>
          <a:ln w="9525" cap="flat" cmpd="sng">
            <a:solidFill>
              <a:schemeClr val="lt1"/>
            </a:solidFill>
            <a:prstDash val="solid"/>
            <a:round/>
            <a:headEnd type="none" w="med" len="med"/>
            <a:tailEnd type="none" w="med" len="med"/>
          </a:ln>
        </p:spPr>
        <p:txBody>
          <a:bodyPr/>
          <a:lstStyle/>
          <a:p>
            <a:pPr defTabSz="1219170">
              <a:buClr>
                <a:srgbClr val="000000"/>
              </a:buClr>
            </a:pPr>
            <a:endParaRPr lang="en-US" sz="1867" kern="0">
              <a:solidFill>
                <a:srgbClr val="000000"/>
              </a:solidFill>
              <a:latin typeface="Arial"/>
              <a:cs typeface="Arial"/>
              <a:sym typeface="Arial"/>
            </a:endParaRPr>
          </a:p>
        </p:txBody>
      </p:sp>
      <p:sp>
        <p:nvSpPr>
          <p:cNvPr id="135" name="Google Shape;135;p16"/>
          <p:cNvSpPr/>
          <p:nvPr/>
        </p:nvSpPr>
        <p:spPr>
          <a:xfrm rot="-10461818">
            <a:off x="7858446" y="908499"/>
            <a:ext cx="3236233" cy="462603"/>
          </a:xfrm>
          <a:custGeom>
            <a:avLst/>
            <a:gdLst/>
            <a:ahLst/>
            <a:cxnLst/>
            <a:rect l="l" t="t" r="r" b="b"/>
            <a:pathLst>
              <a:path w="67964" h="36287" extrusionOk="0">
                <a:moveTo>
                  <a:pt x="0" y="12558"/>
                </a:moveTo>
                <a:cubicBezTo>
                  <a:pt x="2448" y="21537"/>
                  <a:pt x="9259" y="30085"/>
                  <a:pt x="17584" y="34246"/>
                </a:cubicBezTo>
                <a:cubicBezTo>
                  <a:pt x="25815" y="38361"/>
                  <a:pt x="36286" y="35016"/>
                  <a:pt x="45134" y="32488"/>
                </a:cubicBezTo>
                <a:cubicBezTo>
                  <a:pt x="53383" y="30131"/>
                  <a:pt x="64695" y="27731"/>
                  <a:pt x="67407" y="19592"/>
                </a:cubicBezTo>
                <a:cubicBezTo>
                  <a:pt x="69208" y="14188"/>
                  <a:pt x="65517" y="7184"/>
                  <a:pt x="60960" y="3766"/>
                </a:cubicBezTo>
                <a:cubicBezTo>
                  <a:pt x="55487" y="-339"/>
                  <a:pt x="45282" y="-1658"/>
                  <a:pt x="40444" y="3180"/>
                </a:cubicBezTo>
                <a:cubicBezTo>
                  <a:pt x="37723" y="5901"/>
                  <a:pt x="34033" y="10289"/>
                  <a:pt x="35755" y="13731"/>
                </a:cubicBezTo>
                <a:cubicBezTo>
                  <a:pt x="37966" y="18152"/>
                  <a:pt x="45402" y="20631"/>
                  <a:pt x="49823" y="18420"/>
                </a:cubicBezTo>
                <a:cubicBezTo>
                  <a:pt x="52794" y="16935"/>
                  <a:pt x="52586" y="10299"/>
                  <a:pt x="49823" y="8455"/>
                </a:cubicBezTo>
                <a:cubicBezTo>
                  <a:pt x="47786" y="7096"/>
                  <a:pt x="44575" y="13172"/>
                  <a:pt x="46306" y="14903"/>
                </a:cubicBezTo>
                <a:cubicBezTo>
                  <a:pt x="46924" y="15521"/>
                  <a:pt x="47478" y="13432"/>
                  <a:pt x="47478" y="12558"/>
                </a:cubicBezTo>
              </a:path>
            </a:pathLst>
          </a:custGeom>
          <a:noFill/>
          <a:ln w="9525" cap="flat" cmpd="sng">
            <a:solidFill>
              <a:schemeClr val="lt1"/>
            </a:solidFill>
            <a:prstDash val="solid"/>
            <a:round/>
            <a:headEnd type="none" w="med" len="med"/>
            <a:tailEnd type="none" w="med" len="med"/>
          </a:ln>
        </p:spPr>
        <p:txBody>
          <a:bodyPr/>
          <a:lstStyle/>
          <a:p>
            <a:pPr defTabSz="1219170">
              <a:buClr>
                <a:srgbClr val="000000"/>
              </a:buClr>
            </a:pPr>
            <a:endParaRPr lang="en-US" sz="1867" kern="0">
              <a:solidFill>
                <a:srgbClr val="000000"/>
              </a:solidFill>
              <a:latin typeface="Arial"/>
              <a:cs typeface="Arial"/>
              <a:sym typeface="Arial"/>
            </a:endParaRPr>
          </a:p>
        </p:txBody>
      </p:sp>
      <p:sp>
        <p:nvSpPr>
          <p:cNvPr id="136" name="Google Shape;136;p16"/>
          <p:cNvSpPr/>
          <p:nvPr/>
        </p:nvSpPr>
        <p:spPr>
          <a:xfrm rot="-9905132">
            <a:off x="5355448" y="5318320"/>
            <a:ext cx="1481096" cy="44990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8" y="264160"/>
            <a:ext cx="6327105" cy="3373973"/>
          </a:xfrm>
        </p:spPr>
        <p:txBody>
          <a:bodyPr anchor="b"/>
          <a:lstStyle/>
          <a:p>
            <a:r>
              <a:rPr lang="en-US" dirty="0"/>
              <a:t>Redirection Powerup</a:t>
            </a:r>
          </a:p>
        </p:txBody>
      </p:sp>
      <p:sp>
        <p:nvSpPr>
          <p:cNvPr id="6" name="Subtitle 5">
            <a:extLst>
              <a:ext uri="{FF2B5EF4-FFF2-40B4-BE49-F238E27FC236}">
                <a16:creationId xmlns:a16="http://schemas.microsoft.com/office/drawing/2014/main" id="{C15774B0-D971-67D7-27EB-FDB82B3A58CD}"/>
              </a:ext>
            </a:extLst>
          </p:cNvPr>
          <p:cNvSpPr>
            <a:spLocks noGrp="1"/>
          </p:cNvSpPr>
          <p:nvPr>
            <p:ph type="subTitle" idx="1"/>
          </p:nvPr>
        </p:nvSpPr>
        <p:spPr>
          <a:xfrm>
            <a:off x="2932448" y="3962135"/>
            <a:ext cx="6327105" cy="2653771"/>
          </a:xfrm>
        </p:spPr>
        <p:txBody>
          <a:bodyPr/>
          <a:lstStyle/>
          <a:p>
            <a:r>
              <a:rPr lang="en-US" dirty="0"/>
              <a:t>Dylan Flores</a:t>
            </a:r>
          </a:p>
        </p:txBody>
      </p:sp>
    </p:spTree>
    <p:extLst>
      <p:ext uri="{BB962C8B-B14F-4D97-AF65-F5344CB8AC3E}">
        <p14:creationId xmlns:p14="http://schemas.microsoft.com/office/powerpoint/2010/main" val="2215888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Redirection Powerup</a:t>
            </a:r>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18</a:t>
            </a:fld>
            <a:endParaRPr lang="en-US" dirty="0"/>
          </a:p>
        </p:txBody>
      </p:sp>
      <p:pic>
        <p:nvPicPr>
          <p:cNvPr id="4" name="Picture 3">
            <a:extLst>
              <a:ext uri="{FF2B5EF4-FFF2-40B4-BE49-F238E27FC236}">
                <a16:creationId xmlns:a16="http://schemas.microsoft.com/office/drawing/2014/main" id="{B16CA38E-F6A1-F3BC-6E80-1F34BD232A03}"/>
              </a:ext>
            </a:extLst>
          </p:cNvPr>
          <p:cNvPicPr>
            <a:picLocks noChangeAspect="1"/>
          </p:cNvPicPr>
          <p:nvPr/>
        </p:nvPicPr>
        <p:blipFill>
          <a:blip r:embed="rId3"/>
          <a:stretch>
            <a:fillRect/>
          </a:stretch>
        </p:blipFill>
        <p:spPr>
          <a:xfrm>
            <a:off x="2399619" y="2188318"/>
            <a:ext cx="8843051" cy="4308443"/>
          </a:xfrm>
          <a:prstGeom prst="rect">
            <a:avLst/>
          </a:prstGeom>
        </p:spPr>
      </p:pic>
    </p:spTree>
    <p:extLst>
      <p:ext uri="{BB962C8B-B14F-4D97-AF65-F5344CB8AC3E}">
        <p14:creationId xmlns:p14="http://schemas.microsoft.com/office/powerpoint/2010/main" val="66815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8" y="264160"/>
            <a:ext cx="6327105" cy="3373973"/>
          </a:xfrm>
        </p:spPr>
        <p:txBody>
          <a:bodyPr anchor="b"/>
          <a:lstStyle/>
          <a:p>
            <a:r>
              <a:rPr lang="en-US" dirty="0"/>
              <a:t>Extra Balls Powerup</a:t>
            </a:r>
          </a:p>
        </p:txBody>
      </p:sp>
      <p:sp>
        <p:nvSpPr>
          <p:cNvPr id="6" name="Subtitle 5">
            <a:extLst>
              <a:ext uri="{FF2B5EF4-FFF2-40B4-BE49-F238E27FC236}">
                <a16:creationId xmlns:a16="http://schemas.microsoft.com/office/drawing/2014/main" id="{C15774B0-D971-67D7-27EB-FDB82B3A58CD}"/>
              </a:ext>
            </a:extLst>
          </p:cNvPr>
          <p:cNvSpPr>
            <a:spLocks noGrp="1"/>
          </p:cNvSpPr>
          <p:nvPr>
            <p:ph type="subTitle" idx="1"/>
          </p:nvPr>
        </p:nvSpPr>
        <p:spPr>
          <a:xfrm>
            <a:off x="2932448" y="3962135"/>
            <a:ext cx="6327105" cy="2653771"/>
          </a:xfrm>
        </p:spPr>
        <p:txBody>
          <a:bodyPr/>
          <a:lstStyle/>
          <a:p>
            <a:r>
              <a:rPr lang="en-US" dirty="0"/>
              <a:t>Caleb </a:t>
            </a:r>
            <a:r>
              <a:rPr lang="en-US" dirty="0" err="1"/>
              <a:t>Mylius</a:t>
            </a:r>
            <a:endParaRPr lang="en-US" dirty="0"/>
          </a:p>
        </p:txBody>
      </p:sp>
    </p:spTree>
    <p:extLst>
      <p:ext uri="{BB962C8B-B14F-4D97-AF65-F5344CB8AC3E}">
        <p14:creationId xmlns:p14="http://schemas.microsoft.com/office/powerpoint/2010/main" val="2091020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a:xfrm>
            <a:off x="321869" y="579120"/>
            <a:ext cx="11548261" cy="2733306"/>
          </a:xfrm>
        </p:spPr>
        <p:txBody>
          <a:bodyPr/>
          <a:lstStyle/>
          <a:p>
            <a:r>
              <a:rPr lang="en-US" sz="4400" dirty="0"/>
              <a:t>Introduction to Python via</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a:xfrm>
            <a:off x="321868" y="3484615"/>
            <a:ext cx="11562303" cy="2387865"/>
          </a:xfrm>
        </p:spPr>
        <p:txBody>
          <a:bodyPr/>
          <a:lstStyle/>
          <a:p>
            <a:r>
              <a:rPr lang="en-US" dirty="0"/>
              <a:t>Game development</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1397193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Extra balls Powerup</a:t>
            </a:r>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20</a:t>
            </a:fld>
            <a:endParaRPr lang="en-US" dirty="0"/>
          </a:p>
        </p:txBody>
      </p:sp>
      <p:pic>
        <p:nvPicPr>
          <p:cNvPr id="6" name="Picture 5">
            <a:extLst>
              <a:ext uri="{FF2B5EF4-FFF2-40B4-BE49-F238E27FC236}">
                <a16:creationId xmlns:a16="http://schemas.microsoft.com/office/drawing/2014/main" id="{52B350EE-BA1D-B306-5B3E-0745CE7A6C03}"/>
              </a:ext>
            </a:extLst>
          </p:cNvPr>
          <p:cNvPicPr>
            <a:picLocks noChangeAspect="1"/>
          </p:cNvPicPr>
          <p:nvPr/>
        </p:nvPicPr>
        <p:blipFill>
          <a:blip r:embed="rId3"/>
          <a:stretch>
            <a:fillRect/>
          </a:stretch>
        </p:blipFill>
        <p:spPr>
          <a:xfrm>
            <a:off x="3263969" y="2134221"/>
            <a:ext cx="7572375" cy="3305175"/>
          </a:xfrm>
          <a:prstGeom prst="rect">
            <a:avLst/>
          </a:prstGeom>
        </p:spPr>
      </p:pic>
      <p:pic>
        <p:nvPicPr>
          <p:cNvPr id="8" name="Picture 7">
            <a:extLst>
              <a:ext uri="{FF2B5EF4-FFF2-40B4-BE49-F238E27FC236}">
                <a16:creationId xmlns:a16="http://schemas.microsoft.com/office/drawing/2014/main" id="{5988729F-8741-01D8-A308-7431299B295C}"/>
              </a:ext>
            </a:extLst>
          </p:cNvPr>
          <p:cNvPicPr>
            <a:picLocks noChangeAspect="1"/>
          </p:cNvPicPr>
          <p:nvPr/>
        </p:nvPicPr>
        <p:blipFill rotWithShape="1">
          <a:blip r:embed="rId4"/>
          <a:srcRect/>
          <a:stretch/>
        </p:blipFill>
        <p:spPr>
          <a:xfrm>
            <a:off x="1470991" y="5638803"/>
            <a:ext cx="10494272" cy="504937"/>
          </a:xfrm>
          <a:prstGeom prst="rect">
            <a:avLst/>
          </a:prstGeom>
        </p:spPr>
      </p:pic>
    </p:spTree>
    <p:extLst>
      <p:ext uri="{BB962C8B-B14F-4D97-AF65-F5344CB8AC3E}">
        <p14:creationId xmlns:p14="http://schemas.microsoft.com/office/powerpoint/2010/main" val="53679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8" y="264160"/>
            <a:ext cx="6327105" cy="3373973"/>
          </a:xfrm>
        </p:spPr>
        <p:txBody>
          <a:bodyPr anchor="b"/>
          <a:lstStyle/>
          <a:p>
            <a:r>
              <a:rPr lang="en-US" dirty="0"/>
              <a:t>Original Game play</a:t>
            </a:r>
          </a:p>
        </p:txBody>
      </p:sp>
    </p:spTree>
    <p:extLst>
      <p:ext uri="{BB962C8B-B14F-4D97-AF65-F5344CB8AC3E}">
        <p14:creationId xmlns:p14="http://schemas.microsoft.com/office/powerpoint/2010/main" val="4218603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22</a:t>
            </a:fld>
            <a:endParaRPr lang="en-US" dirty="0"/>
          </a:p>
        </p:txBody>
      </p:sp>
      <p:pic>
        <p:nvPicPr>
          <p:cNvPr id="9" name="Pong Original">
            <a:hlinkClick r:id="" action="ppaction://media"/>
            <a:extLst>
              <a:ext uri="{FF2B5EF4-FFF2-40B4-BE49-F238E27FC236}">
                <a16:creationId xmlns:a16="http://schemas.microsoft.com/office/drawing/2014/main" id="{F99545EA-377E-C314-BBD0-18368D5151F8}"/>
              </a:ext>
            </a:extLst>
          </p:cNvPr>
          <p:cNvPicPr>
            <a:picLocks noChangeAspect="1"/>
          </p:cNvPicPr>
          <p:nvPr>
            <a:videoFile r:link="rId1"/>
            <p:extLst>
              <p:ext uri="{DAA4B4D4-6D71-4841-9C94-3DE7FCFB9230}">
                <p14:media xmlns:p14="http://schemas.microsoft.com/office/powerpoint/2010/main" r:embed="rId2">
                  <p14:trim end="1382"/>
                </p14:media>
              </p:ext>
            </p:extLst>
          </p:nvPr>
        </p:nvPicPr>
        <p:blipFill rotWithShape="1">
          <a:blip r:embed="rId5"/>
          <a:srcRect l="28557" t="19343" r="28527" b="20410"/>
          <a:stretch/>
        </p:blipFill>
        <p:spPr>
          <a:xfrm>
            <a:off x="2095667" y="333378"/>
            <a:ext cx="8000665" cy="6257945"/>
          </a:xfrm>
          <a:prstGeom prst="rect">
            <a:avLst/>
          </a:prstGeom>
        </p:spPr>
      </p:pic>
    </p:spTree>
    <p:extLst>
      <p:ext uri="{BB962C8B-B14F-4D97-AF65-F5344CB8AC3E}">
        <p14:creationId xmlns:p14="http://schemas.microsoft.com/office/powerpoint/2010/main" val="68329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6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8" y="264160"/>
            <a:ext cx="6327105" cy="3373973"/>
          </a:xfrm>
        </p:spPr>
        <p:txBody>
          <a:bodyPr anchor="b"/>
          <a:lstStyle/>
          <a:p>
            <a:r>
              <a:rPr lang="en-US" dirty="0"/>
              <a:t>Enhanced Pong</a:t>
            </a:r>
          </a:p>
        </p:txBody>
      </p:sp>
      <p:sp>
        <p:nvSpPr>
          <p:cNvPr id="4" name="Subtitle 3">
            <a:extLst>
              <a:ext uri="{FF2B5EF4-FFF2-40B4-BE49-F238E27FC236}">
                <a16:creationId xmlns:a16="http://schemas.microsoft.com/office/drawing/2014/main" id="{49E9176C-562B-F144-384C-33C054D885B5}"/>
              </a:ext>
            </a:extLst>
          </p:cNvPr>
          <p:cNvSpPr>
            <a:spLocks noGrp="1"/>
          </p:cNvSpPr>
          <p:nvPr>
            <p:ph type="subTitle" idx="1"/>
          </p:nvPr>
        </p:nvSpPr>
        <p:spPr/>
        <p:txBody>
          <a:bodyPr/>
          <a:lstStyle/>
          <a:p>
            <a:r>
              <a:rPr lang="en-US" dirty="0"/>
              <a:t>By </a:t>
            </a:r>
            <a:r>
              <a:rPr lang="en-US" dirty="0" err="1"/>
              <a:t>rwc</a:t>
            </a:r>
            <a:r>
              <a:rPr lang="en-US" dirty="0"/>
              <a:t> summer 2024</a:t>
            </a:r>
          </a:p>
          <a:p>
            <a:r>
              <a:rPr lang="en-US" dirty="0"/>
              <a:t>Intro to python via</a:t>
            </a:r>
          </a:p>
          <a:p>
            <a:r>
              <a:rPr lang="en-US" dirty="0"/>
              <a:t>Game dev track</a:t>
            </a:r>
          </a:p>
        </p:txBody>
      </p:sp>
    </p:spTree>
    <p:extLst>
      <p:ext uri="{BB962C8B-B14F-4D97-AF65-F5344CB8AC3E}">
        <p14:creationId xmlns:p14="http://schemas.microsoft.com/office/powerpoint/2010/main" val="318584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24</a:t>
            </a:fld>
            <a:endParaRPr lang="en-US" dirty="0"/>
          </a:p>
        </p:txBody>
      </p:sp>
      <p:pic>
        <p:nvPicPr>
          <p:cNvPr id="2" name="Edited Game">
            <a:hlinkClick r:id="" action="ppaction://media"/>
            <a:extLst>
              <a:ext uri="{FF2B5EF4-FFF2-40B4-BE49-F238E27FC236}">
                <a16:creationId xmlns:a16="http://schemas.microsoft.com/office/drawing/2014/main" id="{FD21607C-3361-BF6A-A359-E88E97B29A41}"/>
              </a:ext>
            </a:extLst>
          </p:cNvPr>
          <p:cNvPicPr>
            <a:picLocks noChangeAspect="1"/>
          </p:cNvPicPr>
          <p:nvPr>
            <a:videoFile r:link="rId1"/>
            <p:extLst>
              <p:ext uri="{DAA4B4D4-6D71-4841-9C94-3DE7FCFB9230}">
                <p14:media xmlns:p14="http://schemas.microsoft.com/office/powerpoint/2010/main" r:embed="rId2">
                  <p14:trim end="931.3333"/>
                </p14:media>
              </p:ext>
            </p:extLst>
          </p:nvPr>
        </p:nvPicPr>
        <p:blipFill rotWithShape="1">
          <a:blip r:embed="rId5"/>
          <a:srcRect l="15888" t="15951" r="15565" b="18832"/>
          <a:stretch/>
        </p:blipFill>
        <p:spPr>
          <a:xfrm>
            <a:off x="470452" y="420685"/>
            <a:ext cx="11251096" cy="6016630"/>
          </a:xfrm>
          <a:prstGeom prst="rect">
            <a:avLst/>
          </a:prstGeom>
        </p:spPr>
      </p:pic>
    </p:spTree>
    <p:extLst>
      <p:ext uri="{BB962C8B-B14F-4D97-AF65-F5344CB8AC3E}">
        <p14:creationId xmlns:p14="http://schemas.microsoft.com/office/powerpoint/2010/main" val="421950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9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THANK YOU</a:t>
            </a:r>
          </a:p>
        </p:txBody>
      </p:sp>
      <p:sp>
        <p:nvSpPr>
          <p:cNvPr id="14" name="Text Placeholder 2">
            <a:extLst>
              <a:ext uri="{FF2B5EF4-FFF2-40B4-BE49-F238E27FC236}">
                <a16:creationId xmlns:a16="http://schemas.microsoft.com/office/drawing/2014/main" id="{AE5F2E56-9F77-E1C2-EC04-EA959822CA61}"/>
              </a:ext>
            </a:extLst>
          </p:cNvPr>
          <p:cNvSpPr>
            <a:spLocks noGrp="1"/>
          </p:cNvSpPr>
          <p:nvPr>
            <p:ph sz="quarter" idx="14"/>
          </p:nvPr>
        </p:nvSpPr>
        <p:spPr>
          <a:xfrm>
            <a:off x="606563" y="3458483"/>
            <a:ext cx="4413250" cy="486334"/>
          </a:xfrm>
        </p:spPr>
        <p:txBody>
          <a:bodyPr/>
          <a:lstStyle/>
          <a:p>
            <a:pPr algn="ctr"/>
            <a:r>
              <a:rPr lang="en-US" b="1" dirty="0"/>
              <a:t>Project Developers:</a:t>
            </a:r>
          </a:p>
        </p:txBody>
      </p:sp>
      <p:sp>
        <p:nvSpPr>
          <p:cNvPr id="2" name="Text Placeholder 2">
            <a:extLst>
              <a:ext uri="{FF2B5EF4-FFF2-40B4-BE49-F238E27FC236}">
                <a16:creationId xmlns:a16="http://schemas.microsoft.com/office/drawing/2014/main" id="{3490EE89-FE9A-B8C3-1F89-1876FB019CDD}"/>
              </a:ext>
            </a:extLst>
          </p:cNvPr>
          <p:cNvSpPr txBox="1">
            <a:spLocks/>
          </p:cNvSpPr>
          <p:nvPr/>
        </p:nvSpPr>
        <p:spPr>
          <a:xfrm>
            <a:off x="831850" y="2714685"/>
            <a:ext cx="4413250" cy="51352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1800" kern="1200">
                <a:solidFill>
                  <a:schemeClr val="bg1"/>
                </a:solidFill>
                <a:latin typeface="+mn-lt"/>
                <a:ea typeface="+mn-ea"/>
                <a:cs typeface="Biome" panose="020B0503030204020804" pitchFamily="34" charset="0"/>
              </a:defRPr>
            </a:lvl1pPr>
            <a:lvl2pPr marL="800100" indent="-342900" algn="l" defTabSz="914400" rtl="0" eaLnBrk="1" latinLnBrk="0" hangingPunct="1">
              <a:lnSpc>
                <a:spcPct val="120000"/>
              </a:lnSpc>
              <a:spcBef>
                <a:spcPts val="1000"/>
              </a:spcBef>
              <a:buClr>
                <a:schemeClr val="accent3"/>
              </a:buClr>
              <a:buFont typeface="Arial" panose="020B0604020202020204" pitchFamily="34" charset="0"/>
              <a:buChar char="•"/>
              <a:defRPr sz="1600" kern="1200">
                <a:solidFill>
                  <a:schemeClr val="bg1"/>
                </a:solidFill>
                <a:latin typeface="+mn-lt"/>
                <a:ea typeface="+mn-ea"/>
                <a:cs typeface="+mn-cs"/>
              </a:defRPr>
            </a:lvl2pPr>
            <a:lvl3pPr marL="1257300" indent="-342900" algn="l" defTabSz="914400" rtl="0" eaLnBrk="1" latinLnBrk="0" hangingPunct="1">
              <a:lnSpc>
                <a:spcPct val="120000"/>
              </a:lnSpc>
              <a:spcBef>
                <a:spcPts val="1000"/>
              </a:spcBef>
              <a:buClr>
                <a:schemeClr val="accent3"/>
              </a:buClr>
              <a:buFont typeface="Arial" panose="020B0604020202020204" pitchFamily="34" charset="0"/>
              <a:buChar char="•"/>
              <a:defRPr sz="1400" kern="1200">
                <a:solidFill>
                  <a:schemeClr val="bg1"/>
                </a:solidFill>
                <a:latin typeface="+mn-lt"/>
                <a:ea typeface="+mn-ea"/>
                <a:cs typeface="+mn-cs"/>
              </a:defRPr>
            </a:lvl3pPr>
            <a:lvl4pPr marL="1657350" indent="-285750" algn="l" defTabSz="914400" rtl="0" eaLnBrk="1" latinLnBrk="0" hangingPunct="1">
              <a:lnSpc>
                <a:spcPct val="120000"/>
              </a:lnSpc>
              <a:spcBef>
                <a:spcPts val="1000"/>
              </a:spcBef>
              <a:buClr>
                <a:schemeClr val="accent3"/>
              </a:buClr>
              <a:buFont typeface="Arial" panose="020B0604020202020204" pitchFamily="34" charset="0"/>
              <a:buChar char="•"/>
              <a:defRPr sz="1200" kern="1200">
                <a:solidFill>
                  <a:schemeClr val="bg1"/>
                </a:solidFill>
                <a:latin typeface="+mn-lt"/>
                <a:ea typeface="+mn-ea"/>
                <a:cs typeface="+mn-cs"/>
              </a:defRPr>
            </a:lvl4pPr>
            <a:lvl5pPr marL="2114550" indent="-285750" algn="l" defTabSz="914400" rtl="0" eaLnBrk="1" latinLnBrk="0" hangingPunct="1">
              <a:lnSpc>
                <a:spcPct val="120000"/>
              </a:lnSpc>
              <a:spcBef>
                <a:spcPts val="1000"/>
              </a:spcBef>
              <a:buClr>
                <a:schemeClr val="accent3"/>
              </a:buClr>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Coach: </a:t>
            </a:r>
            <a:r>
              <a:rPr lang="en-US" dirty="0"/>
              <a:t>Daniel Eric Cynn</a:t>
            </a:r>
          </a:p>
        </p:txBody>
      </p:sp>
      <p:sp>
        <p:nvSpPr>
          <p:cNvPr id="3" name="Text Placeholder 2">
            <a:extLst>
              <a:ext uri="{FF2B5EF4-FFF2-40B4-BE49-F238E27FC236}">
                <a16:creationId xmlns:a16="http://schemas.microsoft.com/office/drawing/2014/main" id="{6BE33F61-2462-B75A-1C9D-7A1B5A9F4E76}"/>
              </a:ext>
            </a:extLst>
          </p:cNvPr>
          <p:cNvSpPr txBox="1">
            <a:spLocks/>
          </p:cNvSpPr>
          <p:nvPr/>
        </p:nvSpPr>
        <p:spPr>
          <a:xfrm>
            <a:off x="831850" y="3954731"/>
            <a:ext cx="4413250" cy="2752725"/>
          </a:xfrm>
          <a:prstGeom prst="rect">
            <a:avLst/>
          </a:prstGeom>
        </p:spPr>
        <p:txBody>
          <a:bodyPr vert="horz" lIns="91440" tIns="45720" rIns="91440" bIns="45720" numCol="2" rtlCol="0">
            <a:noAutofit/>
          </a:bodyPr>
          <a:lstStyle>
            <a:lvl1pPr marL="0" indent="0" algn="l" defTabSz="914400" rtl="0" eaLnBrk="1" latinLnBrk="0" hangingPunct="1">
              <a:lnSpc>
                <a:spcPct val="120000"/>
              </a:lnSpc>
              <a:spcBef>
                <a:spcPts val="1000"/>
              </a:spcBef>
              <a:buFont typeface="Arial" panose="020B0604020202020204" pitchFamily="34" charset="0"/>
              <a:buNone/>
              <a:defRPr sz="1800" kern="1200">
                <a:solidFill>
                  <a:schemeClr val="bg1"/>
                </a:solidFill>
                <a:latin typeface="+mn-lt"/>
                <a:ea typeface="+mn-ea"/>
                <a:cs typeface="Biome" panose="020B0503030204020804" pitchFamily="34" charset="0"/>
              </a:defRPr>
            </a:lvl1pPr>
            <a:lvl2pPr marL="800100" indent="-342900" algn="l" defTabSz="914400" rtl="0" eaLnBrk="1" latinLnBrk="0" hangingPunct="1">
              <a:lnSpc>
                <a:spcPct val="120000"/>
              </a:lnSpc>
              <a:spcBef>
                <a:spcPts val="1000"/>
              </a:spcBef>
              <a:buClr>
                <a:schemeClr val="accent3"/>
              </a:buClr>
              <a:buFont typeface="Arial" panose="020B0604020202020204" pitchFamily="34" charset="0"/>
              <a:buChar char="•"/>
              <a:defRPr sz="1600" kern="1200">
                <a:solidFill>
                  <a:schemeClr val="bg1"/>
                </a:solidFill>
                <a:latin typeface="+mn-lt"/>
                <a:ea typeface="+mn-ea"/>
                <a:cs typeface="+mn-cs"/>
              </a:defRPr>
            </a:lvl2pPr>
            <a:lvl3pPr marL="1257300" indent="-342900" algn="l" defTabSz="914400" rtl="0" eaLnBrk="1" latinLnBrk="0" hangingPunct="1">
              <a:lnSpc>
                <a:spcPct val="120000"/>
              </a:lnSpc>
              <a:spcBef>
                <a:spcPts val="1000"/>
              </a:spcBef>
              <a:buClr>
                <a:schemeClr val="accent3"/>
              </a:buClr>
              <a:buFont typeface="Arial" panose="020B0604020202020204" pitchFamily="34" charset="0"/>
              <a:buChar char="•"/>
              <a:defRPr sz="1400" kern="1200">
                <a:solidFill>
                  <a:schemeClr val="bg1"/>
                </a:solidFill>
                <a:latin typeface="+mn-lt"/>
                <a:ea typeface="+mn-ea"/>
                <a:cs typeface="+mn-cs"/>
              </a:defRPr>
            </a:lvl3pPr>
            <a:lvl4pPr marL="1657350" indent="-285750" algn="l" defTabSz="914400" rtl="0" eaLnBrk="1" latinLnBrk="0" hangingPunct="1">
              <a:lnSpc>
                <a:spcPct val="120000"/>
              </a:lnSpc>
              <a:spcBef>
                <a:spcPts val="1000"/>
              </a:spcBef>
              <a:buClr>
                <a:schemeClr val="accent3"/>
              </a:buClr>
              <a:buFont typeface="Arial" panose="020B0604020202020204" pitchFamily="34" charset="0"/>
              <a:buChar char="•"/>
              <a:defRPr sz="1200" kern="1200">
                <a:solidFill>
                  <a:schemeClr val="bg1"/>
                </a:solidFill>
                <a:latin typeface="+mn-lt"/>
                <a:ea typeface="+mn-ea"/>
                <a:cs typeface="+mn-cs"/>
              </a:defRPr>
            </a:lvl4pPr>
            <a:lvl5pPr marL="2114550" indent="-285750" algn="l" defTabSz="914400" rtl="0" eaLnBrk="1" latinLnBrk="0" hangingPunct="1">
              <a:lnSpc>
                <a:spcPct val="120000"/>
              </a:lnSpc>
              <a:spcBef>
                <a:spcPts val="1000"/>
              </a:spcBef>
              <a:buClr>
                <a:schemeClr val="accent3"/>
              </a:buClr>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Alejandro Mejia</a:t>
            </a:r>
          </a:p>
          <a:p>
            <a:r>
              <a:rPr lang="en-US" dirty="0"/>
              <a:t>Jacob Sanchez</a:t>
            </a:r>
          </a:p>
          <a:p>
            <a:r>
              <a:rPr lang="en-US" dirty="0"/>
              <a:t>Caleb </a:t>
            </a:r>
            <a:r>
              <a:rPr lang="en-US" dirty="0" err="1"/>
              <a:t>Mylius</a:t>
            </a:r>
            <a:endParaRPr lang="en-US" dirty="0"/>
          </a:p>
          <a:p>
            <a:r>
              <a:rPr lang="en-US" dirty="0"/>
              <a:t>Dylan Flores</a:t>
            </a:r>
          </a:p>
          <a:p>
            <a:endParaRPr lang="en-US" dirty="0"/>
          </a:p>
          <a:p>
            <a:endParaRPr lang="en-US" dirty="0"/>
          </a:p>
          <a:p>
            <a:r>
              <a:rPr lang="en-US" dirty="0"/>
              <a:t>Vanessa Mejia</a:t>
            </a:r>
          </a:p>
          <a:p>
            <a:r>
              <a:rPr lang="en-US" dirty="0"/>
              <a:t>Sonja Sosa</a:t>
            </a:r>
          </a:p>
          <a:p>
            <a:r>
              <a:rPr lang="en-US" dirty="0"/>
              <a:t>Karem Khalifa</a:t>
            </a:r>
          </a:p>
          <a:p>
            <a:r>
              <a:rPr lang="en-US" dirty="0"/>
              <a:t>Diego Correa</a:t>
            </a:r>
          </a:p>
        </p:txBody>
      </p:sp>
    </p:spTree>
    <p:extLst>
      <p:ext uri="{BB962C8B-B14F-4D97-AF65-F5344CB8AC3E}">
        <p14:creationId xmlns:p14="http://schemas.microsoft.com/office/powerpoint/2010/main" val="2395464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a:xfrm>
            <a:off x="791136" y="-354292"/>
            <a:ext cx="4466502" cy="1741971"/>
          </a:xfrm>
        </p:spPr>
        <p:txBody>
          <a:bodyPr/>
          <a:lstStyle/>
          <a:p>
            <a:r>
              <a:rPr lang="en-US" dirty="0"/>
              <a:t>Agenda</a:t>
            </a:r>
          </a:p>
        </p:txBody>
      </p:sp>
      <p:sp>
        <p:nvSpPr>
          <p:cNvPr id="31" name="Text Placeholder 3">
            <a:extLst>
              <a:ext uri="{FF2B5EF4-FFF2-40B4-BE49-F238E27FC236}">
                <a16:creationId xmlns:a16="http://schemas.microsoft.com/office/drawing/2014/main" id="{F1239C0E-3F39-787D-0FC3-6B7C9BA37E8F}"/>
              </a:ext>
            </a:extLst>
          </p:cNvPr>
          <p:cNvSpPr>
            <a:spLocks noGrp="1"/>
          </p:cNvSpPr>
          <p:nvPr>
            <p:ph sz="quarter" idx="10"/>
          </p:nvPr>
        </p:nvSpPr>
        <p:spPr>
          <a:xfrm>
            <a:off x="838201" y="1726406"/>
            <a:ext cx="4466504" cy="3405187"/>
          </a:xfrm>
        </p:spPr>
        <p:txBody>
          <a:bodyPr anchor="t"/>
          <a:lstStyle/>
          <a:p>
            <a:r>
              <a:rPr lang="en-US" dirty="0"/>
              <a:t>Web Privacy – Karem Khalifa</a:t>
            </a:r>
          </a:p>
          <a:p>
            <a:r>
              <a:rPr lang="en-US" dirty="0"/>
              <a:t>Pause – Diego Correa</a:t>
            </a:r>
          </a:p>
          <a:p>
            <a:r>
              <a:rPr lang="en-US" dirty="0"/>
              <a:t>Blackjack Game – Alejandro Mejia</a:t>
            </a:r>
          </a:p>
          <a:p>
            <a:r>
              <a:rPr lang="en-US" dirty="0"/>
              <a:t>Shrinking Borders – Sonja Sosa</a:t>
            </a:r>
          </a:p>
          <a:p>
            <a:r>
              <a:rPr lang="en-US" dirty="0"/>
              <a:t>Shrinking Paddle Size – Jacob Sanchez</a:t>
            </a:r>
          </a:p>
          <a:p>
            <a:r>
              <a:rPr lang="en-US" dirty="0"/>
              <a:t>Double Speed Powerup – Vanessa Mejia</a:t>
            </a:r>
          </a:p>
          <a:p>
            <a:r>
              <a:rPr lang="en-US" dirty="0"/>
              <a:t>Redirection Powerup – Dylan Flores</a:t>
            </a:r>
          </a:p>
          <a:p>
            <a:r>
              <a:rPr lang="en-US" dirty="0"/>
              <a:t>Extra Balls – Caleb </a:t>
            </a:r>
            <a:r>
              <a:rPr lang="en-US" dirty="0" err="1"/>
              <a:t>Mylius</a:t>
            </a:r>
            <a:endParaRPr lang="en-US" dirty="0"/>
          </a:p>
        </p:txBody>
      </p:sp>
      <p:sp>
        <p:nvSpPr>
          <p:cNvPr id="3" name="Slide Number Placeholder 2">
            <a:extLst>
              <a:ext uri="{FF2B5EF4-FFF2-40B4-BE49-F238E27FC236}">
                <a16:creationId xmlns:a16="http://schemas.microsoft.com/office/drawing/2014/main" id="{8905ADC8-0DF1-522D-9F97-19D7DC803414}"/>
              </a:ext>
            </a:extLst>
          </p:cNvPr>
          <p:cNvSpPr txBox="1">
            <a:spLocks/>
          </p:cNvSpPr>
          <p:nvPr/>
        </p:nvSpPr>
        <p:spPr>
          <a:xfrm>
            <a:off x="9140971" y="62261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chemeClr val="bg1"/>
                </a:solidFill>
                <a:latin typeface="+mj-lt"/>
              </a:rPr>
              <a:t>3</a:t>
            </a:r>
          </a:p>
        </p:txBody>
      </p:sp>
    </p:spTree>
    <p:extLst>
      <p:ext uri="{BB962C8B-B14F-4D97-AF65-F5344CB8AC3E}">
        <p14:creationId xmlns:p14="http://schemas.microsoft.com/office/powerpoint/2010/main" val="1460159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8" y="264160"/>
            <a:ext cx="6327105" cy="3373973"/>
          </a:xfrm>
        </p:spPr>
        <p:txBody>
          <a:bodyPr anchor="b"/>
          <a:lstStyle/>
          <a:p>
            <a:r>
              <a:rPr lang="en-US" dirty="0"/>
              <a:t>Web Privacy</a:t>
            </a:r>
          </a:p>
        </p:txBody>
      </p:sp>
      <p:sp>
        <p:nvSpPr>
          <p:cNvPr id="6" name="Subtitle 5">
            <a:extLst>
              <a:ext uri="{FF2B5EF4-FFF2-40B4-BE49-F238E27FC236}">
                <a16:creationId xmlns:a16="http://schemas.microsoft.com/office/drawing/2014/main" id="{C15774B0-D971-67D7-27EB-FDB82B3A58CD}"/>
              </a:ext>
            </a:extLst>
          </p:cNvPr>
          <p:cNvSpPr>
            <a:spLocks noGrp="1"/>
          </p:cNvSpPr>
          <p:nvPr>
            <p:ph type="subTitle" idx="1"/>
          </p:nvPr>
        </p:nvSpPr>
        <p:spPr>
          <a:xfrm>
            <a:off x="2932448" y="3962135"/>
            <a:ext cx="6327105" cy="2653771"/>
          </a:xfrm>
        </p:spPr>
        <p:txBody>
          <a:bodyPr/>
          <a:lstStyle/>
          <a:p>
            <a:r>
              <a:rPr lang="en-US" dirty="0"/>
              <a:t>Karem Khalifa</a:t>
            </a:r>
          </a:p>
        </p:txBody>
      </p:sp>
    </p:spTree>
    <p:extLst>
      <p:ext uri="{BB962C8B-B14F-4D97-AF65-F5344CB8AC3E}">
        <p14:creationId xmlns:p14="http://schemas.microsoft.com/office/powerpoint/2010/main" val="3581171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Web Privacy</a:t>
            </a:r>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5</a:t>
            </a:fld>
            <a:endParaRPr lang="en-US" dirty="0"/>
          </a:p>
        </p:txBody>
      </p:sp>
      <p:pic>
        <p:nvPicPr>
          <p:cNvPr id="3" name="Picture 2">
            <a:extLst>
              <a:ext uri="{FF2B5EF4-FFF2-40B4-BE49-F238E27FC236}">
                <a16:creationId xmlns:a16="http://schemas.microsoft.com/office/drawing/2014/main" id="{F131C6B1-C703-7719-22D2-5C1404AA7A49}"/>
              </a:ext>
            </a:extLst>
          </p:cNvPr>
          <p:cNvPicPr>
            <a:picLocks noChangeAspect="1"/>
          </p:cNvPicPr>
          <p:nvPr/>
        </p:nvPicPr>
        <p:blipFill rotWithShape="1">
          <a:blip r:embed="rId3"/>
          <a:srcRect t="2105" r="2400"/>
          <a:stretch/>
        </p:blipFill>
        <p:spPr>
          <a:xfrm>
            <a:off x="3444180" y="2097156"/>
            <a:ext cx="5303640" cy="4681331"/>
          </a:xfrm>
          <a:prstGeom prst="rect">
            <a:avLst/>
          </a:prstGeom>
          <a:noFill/>
        </p:spPr>
      </p:pic>
    </p:spTree>
    <p:extLst>
      <p:ext uri="{BB962C8B-B14F-4D97-AF65-F5344CB8AC3E}">
        <p14:creationId xmlns:p14="http://schemas.microsoft.com/office/powerpoint/2010/main" val="427292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Web Privacy Principles </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lstStyle/>
          <a:p>
            <a:r>
              <a:rPr lang="en-US" sz="2000" dirty="0"/>
              <a:t>Data Minimization </a:t>
            </a:r>
          </a:p>
          <a:p>
            <a:r>
              <a:rPr lang="en-US" sz="2000" dirty="0"/>
              <a:t>Data Security </a:t>
            </a:r>
          </a:p>
          <a:p>
            <a:r>
              <a:rPr lang="en-US" sz="2000" dirty="0"/>
              <a:t>Data Integrity </a:t>
            </a:r>
          </a:p>
          <a:p>
            <a:r>
              <a:rPr lang="en-US" sz="2000" kern="100" dirty="0">
                <a:effectLst/>
                <a:ea typeface="Aptos" panose="020B0004020202020204" pitchFamily="34" charset="0"/>
                <a:cs typeface="Times New Roman" panose="02020603050405020304" pitchFamily="18" charset="0"/>
              </a:rPr>
              <a:t>Transparency </a:t>
            </a:r>
          </a:p>
          <a:p>
            <a:r>
              <a:rPr lang="en-US" sz="2000" kern="100" dirty="0">
                <a:effectLst/>
                <a:ea typeface="Aptos" panose="020B0004020202020204" pitchFamily="34" charset="0"/>
                <a:cs typeface="Times New Roman" panose="02020603050405020304" pitchFamily="18" charset="0"/>
              </a:rPr>
              <a:t>Accountability</a:t>
            </a:r>
            <a:endParaRPr lang="en-US" sz="2000" dirty="0"/>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6</a:t>
            </a:fld>
            <a:endParaRPr lang="en-US" dirty="0"/>
          </a:p>
        </p:txBody>
      </p:sp>
    </p:spTree>
    <p:extLst>
      <p:ext uri="{BB962C8B-B14F-4D97-AF65-F5344CB8AC3E}">
        <p14:creationId xmlns:p14="http://schemas.microsoft.com/office/powerpoint/2010/main" val="1962637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8" y="264160"/>
            <a:ext cx="6327105" cy="3373973"/>
          </a:xfrm>
        </p:spPr>
        <p:txBody>
          <a:bodyPr anchor="b"/>
          <a:lstStyle/>
          <a:p>
            <a:r>
              <a:rPr lang="en-US" dirty="0"/>
              <a:t>Shrinking Borders</a:t>
            </a:r>
          </a:p>
        </p:txBody>
      </p:sp>
      <p:sp>
        <p:nvSpPr>
          <p:cNvPr id="6" name="Subtitle 5">
            <a:extLst>
              <a:ext uri="{FF2B5EF4-FFF2-40B4-BE49-F238E27FC236}">
                <a16:creationId xmlns:a16="http://schemas.microsoft.com/office/drawing/2014/main" id="{C15774B0-D971-67D7-27EB-FDB82B3A58CD}"/>
              </a:ext>
            </a:extLst>
          </p:cNvPr>
          <p:cNvSpPr>
            <a:spLocks noGrp="1"/>
          </p:cNvSpPr>
          <p:nvPr>
            <p:ph type="subTitle" idx="1"/>
          </p:nvPr>
        </p:nvSpPr>
        <p:spPr>
          <a:xfrm>
            <a:off x="2932448" y="3962135"/>
            <a:ext cx="6327105" cy="2653771"/>
          </a:xfrm>
        </p:spPr>
        <p:txBody>
          <a:bodyPr/>
          <a:lstStyle/>
          <a:p>
            <a:r>
              <a:rPr lang="en-US" dirty="0"/>
              <a:t>Sonja Sosa</a:t>
            </a:r>
          </a:p>
        </p:txBody>
      </p:sp>
    </p:spTree>
    <p:extLst>
      <p:ext uri="{BB962C8B-B14F-4D97-AF65-F5344CB8AC3E}">
        <p14:creationId xmlns:p14="http://schemas.microsoft.com/office/powerpoint/2010/main" val="1330733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65167" y="2947500"/>
            <a:ext cx="3782000" cy="23244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pic>
        <p:nvPicPr>
          <p:cNvPr id="55" name="Google Shape;55;p13"/>
          <p:cNvPicPr preferRelativeResize="0"/>
          <p:nvPr/>
        </p:nvPicPr>
        <p:blipFill>
          <a:blip r:embed="rId3">
            <a:alphaModFix/>
          </a:blip>
          <a:stretch>
            <a:fillRect/>
          </a:stretch>
        </p:blipFill>
        <p:spPr>
          <a:xfrm>
            <a:off x="8471200" y="1961433"/>
            <a:ext cx="3530600" cy="684000"/>
          </a:xfrm>
          <a:prstGeom prst="rect">
            <a:avLst/>
          </a:prstGeom>
          <a:noFill/>
          <a:ln>
            <a:noFill/>
          </a:ln>
        </p:spPr>
      </p:pic>
      <p:pic>
        <p:nvPicPr>
          <p:cNvPr id="56" name="Google Shape;56;p13"/>
          <p:cNvPicPr preferRelativeResize="0"/>
          <p:nvPr/>
        </p:nvPicPr>
        <p:blipFill rotWithShape="1">
          <a:blip r:embed="rId4">
            <a:alphaModFix/>
          </a:blip>
          <a:srcRect r="5446"/>
          <a:stretch/>
        </p:blipFill>
        <p:spPr>
          <a:xfrm>
            <a:off x="4095699" y="3025168"/>
            <a:ext cx="6788500" cy="2105633"/>
          </a:xfrm>
          <a:prstGeom prst="rect">
            <a:avLst/>
          </a:prstGeom>
          <a:noFill/>
          <a:ln>
            <a:noFill/>
          </a:ln>
        </p:spPr>
      </p:pic>
      <p:pic>
        <p:nvPicPr>
          <p:cNvPr id="57" name="Google Shape;57;p13"/>
          <p:cNvPicPr preferRelativeResize="0"/>
          <p:nvPr/>
        </p:nvPicPr>
        <p:blipFill>
          <a:blip r:embed="rId5">
            <a:alphaModFix/>
          </a:blip>
          <a:stretch>
            <a:fillRect/>
          </a:stretch>
        </p:blipFill>
        <p:spPr>
          <a:xfrm>
            <a:off x="8471200" y="242300"/>
            <a:ext cx="3530600" cy="1727200"/>
          </a:xfrm>
          <a:prstGeom prst="rect">
            <a:avLst/>
          </a:prstGeom>
          <a:noFill/>
          <a:ln>
            <a:noFill/>
          </a:ln>
        </p:spPr>
      </p:pic>
      <p:sp>
        <p:nvSpPr>
          <p:cNvPr id="58" name="Google Shape;58;p13"/>
          <p:cNvSpPr/>
          <p:nvPr/>
        </p:nvSpPr>
        <p:spPr>
          <a:xfrm>
            <a:off x="65167" y="1066632"/>
            <a:ext cx="3782000" cy="1790800"/>
          </a:xfrm>
          <a:prstGeom prst="roundRect">
            <a:avLst>
              <a:gd name="adj" fmla="val 16667"/>
            </a:avLst>
          </a:prstGeom>
          <a:solidFill>
            <a:srgbClr val="FFFFFF"/>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59" name="Google Shape;59;p13"/>
          <p:cNvSpPr/>
          <p:nvPr/>
        </p:nvSpPr>
        <p:spPr>
          <a:xfrm>
            <a:off x="73233" y="59167"/>
            <a:ext cx="3782000" cy="9260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60" name="Google Shape;60;p13"/>
          <p:cNvSpPr txBox="1"/>
          <p:nvPr/>
        </p:nvSpPr>
        <p:spPr>
          <a:xfrm>
            <a:off x="696567" y="173401"/>
            <a:ext cx="2519200" cy="697523"/>
          </a:xfrm>
          <a:prstGeom prst="rect">
            <a:avLst/>
          </a:prstGeom>
          <a:noFill/>
          <a:ln>
            <a:noFill/>
          </a:ln>
        </p:spPr>
        <p:txBody>
          <a:bodyPr spcFirstLastPara="1" wrap="square" lIns="121900" tIns="121900" rIns="121900" bIns="121900" anchor="t" anchorCtr="0">
            <a:spAutoFit/>
          </a:bodyPr>
          <a:lstStyle/>
          <a:p>
            <a:r>
              <a:rPr lang="en" sz="2933">
                <a:solidFill>
                  <a:schemeClr val="dk1"/>
                </a:solidFill>
                <a:latin typeface="Roboto Mono"/>
                <a:ea typeface="Roboto Mono"/>
                <a:cs typeface="Roboto Mono"/>
                <a:sym typeface="Roboto Mono"/>
              </a:rPr>
              <a:t>sonja sosa</a:t>
            </a:r>
            <a:endParaRPr sz="2933">
              <a:solidFill>
                <a:schemeClr val="dk1"/>
              </a:solidFill>
              <a:latin typeface="Roboto Mono"/>
              <a:ea typeface="Roboto Mono"/>
              <a:cs typeface="Roboto Mono"/>
              <a:sym typeface="Roboto Mono"/>
            </a:endParaRPr>
          </a:p>
        </p:txBody>
      </p:sp>
      <p:pic>
        <p:nvPicPr>
          <p:cNvPr id="61" name="Google Shape;61;p13"/>
          <p:cNvPicPr preferRelativeResize="0"/>
          <p:nvPr/>
        </p:nvPicPr>
        <p:blipFill>
          <a:blip r:embed="rId6">
            <a:alphaModFix/>
          </a:blip>
          <a:stretch>
            <a:fillRect/>
          </a:stretch>
        </p:blipFill>
        <p:spPr>
          <a:xfrm>
            <a:off x="3140906" y="279468"/>
            <a:ext cx="647628" cy="525833"/>
          </a:xfrm>
          <a:prstGeom prst="rect">
            <a:avLst/>
          </a:prstGeom>
          <a:noFill/>
          <a:ln>
            <a:noFill/>
          </a:ln>
        </p:spPr>
      </p:pic>
      <p:pic>
        <p:nvPicPr>
          <p:cNvPr id="62" name="Google Shape;62;p13"/>
          <p:cNvPicPr preferRelativeResize="0"/>
          <p:nvPr/>
        </p:nvPicPr>
        <p:blipFill>
          <a:blip r:embed="rId7">
            <a:alphaModFix/>
          </a:blip>
          <a:stretch>
            <a:fillRect/>
          </a:stretch>
        </p:blipFill>
        <p:spPr>
          <a:xfrm>
            <a:off x="171234" y="224300"/>
            <a:ext cx="561633" cy="595805"/>
          </a:xfrm>
          <a:prstGeom prst="rect">
            <a:avLst/>
          </a:prstGeom>
          <a:noFill/>
          <a:ln>
            <a:noFill/>
          </a:ln>
        </p:spPr>
      </p:pic>
      <p:pic>
        <p:nvPicPr>
          <p:cNvPr id="63" name="Google Shape;63;p13"/>
          <p:cNvPicPr preferRelativeResize="0"/>
          <p:nvPr/>
        </p:nvPicPr>
        <p:blipFill>
          <a:blip r:embed="rId8">
            <a:alphaModFix/>
          </a:blip>
          <a:stretch>
            <a:fillRect/>
          </a:stretch>
        </p:blipFill>
        <p:spPr>
          <a:xfrm>
            <a:off x="2060034" y="1085985"/>
            <a:ext cx="561633" cy="561633"/>
          </a:xfrm>
          <a:prstGeom prst="rect">
            <a:avLst/>
          </a:prstGeom>
          <a:noFill/>
          <a:ln>
            <a:noFill/>
          </a:ln>
        </p:spPr>
      </p:pic>
      <p:sp>
        <p:nvSpPr>
          <p:cNvPr id="64" name="Google Shape;64;p13"/>
          <p:cNvSpPr txBox="1"/>
          <p:nvPr/>
        </p:nvSpPr>
        <p:spPr>
          <a:xfrm>
            <a:off x="130833" y="1065200"/>
            <a:ext cx="2132400" cy="684000"/>
          </a:xfrm>
          <a:prstGeom prst="rect">
            <a:avLst/>
          </a:prstGeom>
          <a:noFill/>
          <a:ln>
            <a:noFill/>
          </a:ln>
        </p:spPr>
        <p:txBody>
          <a:bodyPr spcFirstLastPara="1" wrap="square" lIns="121900" tIns="121900" rIns="121900" bIns="121900" anchor="t" anchorCtr="0">
            <a:noAutofit/>
          </a:bodyPr>
          <a:lstStyle/>
          <a:p>
            <a:r>
              <a:rPr lang="en" sz="2267">
                <a:latin typeface="Roboto Mono"/>
                <a:ea typeface="Roboto Mono"/>
                <a:cs typeface="Roboto Mono"/>
                <a:sym typeface="Roboto Mono"/>
              </a:rPr>
              <a:t>who I am</a:t>
            </a:r>
            <a:endParaRPr sz="2267">
              <a:latin typeface="Roboto Mono"/>
              <a:ea typeface="Roboto Mono"/>
              <a:cs typeface="Roboto Mono"/>
              <a:sym typeface="Roboto Mono"/>
            </a:endParaRPr>
          </a:p>
        </p:txBody>
      </p:sp>
      <p:sp>
        <p:nvSpPr>
          <p:cNvPr id="65" name="Google Shape;65;p13"/>
          <p:cNvSpPr txBox="1"/>
          <p:nvPr/>
        </p:nvSpPr>
        <p:spPr>
          <a:xfrm>
            <a:off x="134533" y="1438817"/>
            <a:ext cx="3654000" cy="1418400"/>
          </a:xfrm>
          <a:prstGeom prst="rect">
            <a:avLst/>
          </a:prstGeom>
          <a:noFill/>
          <a:ln>
            <a:noFill/>
          </a:ln>
        </p:spPr>
        <p:txBody>
          <a:bodyPr spcFirstLastPara="1" wrap="square" lIns="121900" tIns="121900" rIns="121900" bIns="121900" anchor="t" anchorCtr="0">
            <a:noAutofit/>
          </a:bodyPr>
          <a:lstStyle/>
          <a:p>
            <a:r>
              <a:rPr lang="en" sz="1600">
                <a:latin typeface="Roboto Mono"/>
                <a:ea typeface="Roboto Mono"/>
                <a:cs typeface="Roboto Mono"/>
                <a:sym typeface="Roboto Mono"/>
              </a:rPr>
              <a:t>age: 13</a:t>
            </a:r>
            <a:endParaRPr sz="1600">
              <a:latin typeface="Roboto Mono"/>
              <a:ea typeface="Roboto Mono"/>
              <a:cs typeface="Roboto Mono"/>
              <a:sym typeface="Roboto Mono"/>
            </a:endParaRPr>
          </a:p>
          <a:p>
            <a:r>
              <a:rPr lang="en" sz="1600">
                <a:latin typeface="Roboto Mono"/>
                <a:ea typeface="Roboto Mono"/>
                <a:cs typeface="Roboto Mono"/>
                <a:sym typeface="Roboto Mono"/>
              </a:rPr>
              <a:t>school: union hill middle school</a:t>
            </a:r>
            <a:endParaRPr sz="1600">
              <a:latin typeface="Roboto Mono"/>
              <a:ea typeface="Roboto Mono"/>
              <a:cs typeface="Roboto Mono"/>
              <a:sym typeface="Roboto Mono"/>
            </a:endParaRPr>
          </a:p>
          <a:p>
            <a:r>
              <a:rPr lang="en" sz="1600">
                <a:latin typeface="Roboto Mono"/>
                <a:ea typeface="Roboto Mono"/>
                <a:cs typeface="Roboto Mono"/>
                <a:sym typeface="Roboto Mono"/>
              </a:rPr>
              <a:t>hobbies: drawing, listening to music, playing games</a:t>
            </a:r>
            <a:endParaRPr sz="1600">
              <a:latin typeface="Roboto Mono"/>
              <a:ea typeface="Roboto Mono"/>
              <a:cs typeface="Roboto Mono"/>
              <a:sym typeface="Roboto Mono"/>
            </a:endParaRPr>
          </a:p>
        </p:txBody>
      </p:sp>
      <p:sp>
        <p:nvSpPr>
          <p:cNvPr id="66" name="Google Shape;66;p13"/>
          <p:cNvSpPr/>
          <p:nvPr/>
        </p:nvSpPr>
        <p:spPr>
          <a:xfrm>
            <a:off x="73233" y="5373500"/>
            <a:ext cx="3579600" cy="1375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67" name="Google Shape;67;p13"/>
          <p:cNvSpPr txBox="1"/>
          <p:nvPr/>
        </p:nvSpPr>
        <p:spPr>
          <a:xfrm>
            <a:off x="87300" y="5402867"/>
            <a:ext cx="3530800" cy="1374438"/>
          </a:xfrm>
          <a:prstGeom prst="rect">
            <a:avLst/>
          </a:prstGeom>
          <a:noFill/>
          <a:ln>
            <a:noFill/>
          </a:ln>
        </p:spPr>
        <p:txBody>
          <a:bodyPr spcFirstLastPara="1" wrap="square" lIns="121900" tIns="121900" rIns="121900" bIns="121900" anchor="t" anchorCtr="0">
            <a:spAutoFit/>
          </a:bodyPr>
          <a:lstStyle/>
          <a:p>
            <a:r>
              <a:rPr lang="en" sz="2000">
                <a:solidFill>
                  <a:schemeClr val="dk1"/>
                </a:solidFill>
                <a:latin typeface="Roboto Mono"/>
                <a:ea typeface="Roboto Mono"/>
                <a:cs typeface="Roboto Mono"/>
                <a:sym typeface="Roboto Mono"/>
              </a:rPr>
              <a:t>what can you show me?</a:t>
            </a:r>
            <a:endParaRPr sz="2000">
              <a:solidFill>
                <a:schemeClr val="dk1"/>
              </a:solidFill>
              <a:latin typeface="Roboto Mono"/>
              <a:ea typeface="Roboto Mono"/>
              <a:cs typeface="Roboto Mono"/>
              <a:sym typeface="Roboto Mono"/>
            </a:endParaRPr>
          </a:p>
          <a:p>
            <a:r>
              <a:rPr lang="en" sz="1333">
                <a:solidFill>
                  <a:schemeClr val="dk1"/>
                </a:solidFill>
                <a:latin typeface="Roboto Mono"/>
                <a:ea typeface="Roboto Mono"/>
                <a:cs typeface="Roboto Mono"/>
                <a:sym typeface="Roboto Mono"/>
              </a:rPr>
              <a:t>how my idea of the border shrinking for every volley looks like coded and executed in python.</a:t>
            </a:r>
            <a:endParaRPr sz="1333">
              <a:solidFill>
                <a:schemeClr val="dk1"/>
              </a:solidFill>
              <a:latin typeface="Roboto Mono"/>
              <a:ea typeface="Roboto Mono"/>
              <a:cs typeface="Roboto Mono"/>
              <a:sym typeface="Roboto Mono"/>
            </a:endParaRPr>
          </a:p>
        </p:txBody>
      </p:sp>
      <p:pic>
        <p:nvPicPr>
          <p:cNvPr id="68" name="Google Shape;68;p13"/>
          <p:cNvPicPr preferRelativeResize="0"/>
          <p:nvPr/>
        </p:nvPicPr>
        <p:blipFill>
          <a:blip r:embed="rId9">
            <a:alphaModFix/>
          </a:blip>
          <a:stretch>
            <a:fillRect/>
          </a:stretch>
        </p:blipFill>
        <p:spPr>
          <a:xfrm>
            <a:off x="3038901" y="6257467"/>
            <a:ext cx="485700" cy="446967"/>
          </a:xfrm>
          <a:prstGeom prst="rect">
            <a:avLst/>
          </a:prstGeom>
          <a:noFill/>
          <a:ln>
            <a:noFill/>
          </a:ln>
        </p:spPr>
      </p:pic>
      <p:sp>
        <p:nvSpPr>
          <p:cNvPr id="69" name="Google Shape;69;p13"/>
          <p:cNvSpPr txBox="1"/>
          <p:nvPr/>
        </p:nvSpPr>
        <p:spPr>
          <a:xfrm>
            <a:off x="171233" y="2938884"/>
            <a:ext cx="3218000" cy="747600"/>
          </a:xfrm>
          <a:prstGeom prst="rect">
            <a:avLst/>
          </a:prstGeom>
          <a:noFill/>
          <a:ln>
            <a:noFill/>
          </a:ln>
        </p:spPr>
        <p:txBody>
          <a:bodyPr spcFirstLastPara="1" wrap="square" lIns="121900" tIns="121900" rIns="121900" bIns="121900" anchor="t" anchorCtr="0">
            <a:noAutofit/>
          </a:bodyPr>
          <a:lstStyle/>
          <a:p>
            <a:r>
              <a:rPr lang="en" sz="2000">
                <a:latin typeface="Roboto Mono"/>
                <a:ea typeface="Roboto Mono"/>
                <a:cs typeface="Roboto Mono"/>
                <a:sym typeface="Roboto Mono"/>
              </a:rPr>
              <a:t>what is this about? what’s next?</a:t>
            </a:r>
            <a:endParaRPr sz="2000">
              <a:latin typeface="Roboto Mono"/>
              <a:ea typeface="Roboto Mono"/>
              <a:cs typeface="Roboto Mono"/>
              <a:sym typeface="Roboto Mono"/>
            </a:endParaRPr>
          </a:p>
        </p:txBody>
      </p:sp>
      <p:sp>
        <p:nvSpPr>
          <p:cNvPr id="70" name="Google Shape;70;p13"/>
          <p:cNvSpPr txBox="1"/>
          <p:nvPr/>
        </p:nvSpPr>
        <p:spPr>
          <a:xfrm>
            <a:off x="179367" y="3605600"/>
            <a:ext cx="3782000" cy="21056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this is about my contribution to the game the python track has created. I am looking forward to seeing a more creative and somewhat harder game for the next session of RWC, so hopefully that’s next.</a:t>
            </a:r>
            <a:endParaRPr sz="1467">
              <a:latin typeface="Roboto Mono"/>
              <a:ea typeface="Roboto Mono"/>
              <a:cs typeface="Roboto Mono"/>
              <a:sym typeface="Roboto Mono"/>
            </a:endParaRPr>
          </a:p>
        </p:txBody>
      </p:sp>
      <p:sp>
        <p:nvSpPr>
          <p:cNvPr id="71" name="Google Shape;71;p13"/>
          <p:cNvSpPr/>
          <p:nvPr/>
        </p:nvSpPr>
        <p:spPr>
          <a:xfrm>
            <a:off x="3990567" y="49333"/>
            <a:ext cx="4330800" cy="28160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72" name="Google Shape;72;p13"/>
          <p:cNvSpPr txBox="1"/>
          <p:nvPr/>
        </p:nvSpPr>
        <p:spPr>
          <a:xfrm>
            <a:off x="4164800" y="-933"/>
            <a:ext cx="4156400" cy="2764400"/>
          </a:xfrm>
          <a:prstGeom prst="rect">
            <a:avLst/>
          </a:prstGeom>
          <a:noFill/>
          <a:ln>
            <a:noFill/>
          </a:ln>
        </p:spPr>
        <p:txBody>
          <a:bodyPr spcFirstLastPara="1" wrap="square" lIns="121900" tIns="121900" rIns="121900" bIns="121900" anchor="t" anchorCtr="0">
            <a:noAutofit/>
          </a:bodyPr>
          <a:lstStyle/>
          <a:p>
            <a:pPr>
              <a:lnSpc>
                <a:spcPct val="115833"/>
              </a:lnSpc>
              <a:buClr>
                <a:schemeClr val="dk1"/>
              </a:buClr>
              <a:buSzPts val="1100"/>
            </a:pPr>
            <a:r>
              <a:rPr lang="en" sz="1067">
                <a:solidFill>
                  <a:schemeClr val="dk1"/>
                </a:solidFill>
                <a:latin typeface="Roboto Mono"/>
                <a:ea typeface="Roboto Mono"/>
                <a:cs typeface="Roboto Mono"/>
                <a:sym typeface="Roboto Mono"/>
              </a:rPr>
              <a:t>This feature is where the border shrinks by every volley of the ball, making the game go faster and making gameplay more intense and requires more focus and concentration, since the play area gets smaller quickly.</a:t>
            </a:r>
            <a:endParaRPr sz="1067">
              <a:solidFill>
                <a:schemeClr val="dk1"/>
              </a:solidFill>
              <a:latin typeface="Roboto Mono"/>
              <a:ea typeface="Roboto Mono"/>
              <a:cs typeface="Roboto Mono"/>
              <a:sym typeface="Roboto Mono"/>
            </a:endParaRPr>
          </a:p>
          <a:p>
            <a:pPr>
              <a:lnSpc>
                <a:spcPct val="115833"/>
              </a:lnSpc>
              <a:spcBef>
                <a:spcPts val="1067"/>
              </a:spcBef>
              <a:buClr>
                <a:schemeClr val="dk1"/>
              </a:buClr>
              <a:buSzPts val="1100"/>
            </a:pPr>
            <a:r>
              <a:rPr lang="en" sz="1067">
                <a:solidFill>
                  <a:schemeClr val="dk1"/>
                </a:solidFill>
                <a:latin typeface="Roboto Mono"/>
                <a:ea typeface="Roboto Mono"/>
                <a:cs typeface="Roboto Mono"/>
                <a:sym typeface="Roboto Mono"/>
              </a:rPr>
              <a:t>BORDER_THICKNESS equaling 10 means the border is thick by 10 pixels. BORDER_SHRINK_AMOUNT equaling 1 means that for every volley of the ball, the border will decrease in size by 1 pixel.</a:t>
            </a:r>
            <a:endParaRPr sz="1067">
              <a:solidFill>
                <a:schemeClr val="dk1"/>
              </a:solidFill>
              <a:latin typeface="Roboto Mono"/>
              <a:ea typeface="Roboto Mono"/>
              <a:cs typeface="Roboto Mono"/>
              <a:sym typeface="Roboto Mono"/>
            </a:endParaRPr>
          </a:p>
          <a:p>
            <a:pPr>
              <a:lnSpc>
                <a:spcPct val="115833"/>
              </a:lnSpc>
              <a:spcBef>
                <a:spcPts val="1067"/>
              </a:spcBef>
              <a:spcAft>
                <a:spcPts val="1067"/>
              </a:spcAft>
            </a:pPr>
            <a:r>
              <a:rPr lang="en" sz="1067">
                <a:solidFill>
                  <a:schemeClr val="dk1"/>
                </a:solidFill>
                <a:latin typeface="Roboto Mono"/>
                <a:ea typeface="Roboto Mono"/>
                <a:cs typeface="Roboto Mono"/>
                <a:sym typeface="Roboto Mono"/>
              </a:rPr>
              <a:t>The shrink_border() function is only active whenever the main ball comes in contact with player 1 or player 2’s paddle.</a:t>
            </a:r>
            <a:endParaRPr sz="1067">
              <a:solidFill>
                <a:schemeClr val="dk2"/>
              </a:solidFill>
              <a:latin typeface="Roboto Mono"/>
              <a:ea typeface="Roboto Mono"/>
              <a:cs typeface="Roboto Mono"/>
              <a:sym typeface="Roboto Mono"/>
            </a:endParaRPr>
          </a:p>
        </p:txBody>
      </p:sp>
      <p:pic>
        <p:nvPicPr>
          <p:cNvPr id="73" name="Google Shape;73;p13"/>
          <p:cNvPicPr preferRelativeResize="0"/>
          <p:nvPr/>
        </p:nvPicPr>
        <p:blipFill>
          <a:blip r:embed="rId10">
            <a:alphaModFix/>
          </a:blip>
          <a:stretch>
            <a:fillRect/>
          </a:stretch>
        </p:blipFill>
        <p:spPr>
          <a:xfrm>
            <a:off x="2827601" y="1198290"/>
            <a:ext cx="561633" cy="476628"/>
          </a:xfrm>
          <a:prstGeom prst="rect">
            <a:avLst/>
          </a:prstGeom>
          <a:noFill/>
          <a:ln>
            <a:noFill/>
          </a:ln>
        </p:spPr>
      </p:pic>
      <p:pic>
        <p:nvPicPr>
          <p:cNvPr id="74" name="Google Shape;74;p13"/>
          <p:cNvPicPr preferRelativeResize="0"/>
          <p:nvPr/>
        </p:nvPicPr>
        <p:blipFill>
          <a:blip r:embed="rId11">
            <a:alphaModFix/>
          </a:blip>
          <a:stretch>
            <a:fillRect/>
          </a:stretch>
        </p:blipFill>
        <p:spPr>
          <a:xfrm>
            <a:off x="3223418" y="3239534"/>
            <a:ext cx="525833" cy="4469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Shrinking Borders</a:t>
            </a:r>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9</a:t>
            </a:fld>
            <a:endParaRPr lang="en-US" dirty="0"/>
          </a:p>
        </p:txBody>
      </p:sp>
      <p:pic>
        <p:nvPicPr>
          <p:cNvPr id="10" name="image3.png">
            <a:extLst>
              <a:ext uri="{FF2B5EF4-FFF2-40B4-BE49-F238E27FC236}">
                <a16:creationId xmlns:a16="http://schemas.microsoft.com/office/drawing/2014/main" id="{8B13BBB3-C1EF-3F3F-3E55-FB0A59A50B7C}"/>
              </a:ext>
            </a:extLst>
          </p:cNvPr>
          <p:cNvPicPr/>
          <p:nvPr/>
        </p:nvPicPr>
        <p:blipFill>
          <a:blip r:embed="rId3"/>
          <a:srcRect/>
          <a:stretch>
            <a:fillRect/>
          </a:stretch>
        </p:blipFill>
        <p:spPr>
          <a:xfrm>
            <a:off x="2399620" y="3031394"/>
            <a:ext cx="3095625" cy="666750"/>
          </a:xfrm>
          <a:prstGeom prst="rect">
            <a:avLst/>
          </a:prstGeom>
          <a:ln/>
        </p:spPr>
      </p:pic>
      <p:pic>
        <p:nvPicPr>
          <p:cNvPr id="11" name="image2.png">
            <a:extLst>
              <a:ext uri="{FF2B5EF4-FFF2-40B4-BE49-F238E27FC236}">
                <a16:creationId xmlns:a16="http://schemas.microsoft.com/office/drawing/2014/main" id="{8A7A1113-E873-6E32-40D2-0F2218B2E74D}"/>
              </a:ext>
            </a:extLst>
          </p:cNvPr>
          <p:cNvPicPr/>
          <p:nvPr/>
        </p:nvPicPr>
        <p:blipFill rotWithShape="1">
          <a:blip r:embed="rId4"/>
          <a:srcRect r="7039"/>
          <a:stretch/>
        </p:blipFill>
        <p:spPr>
          <a:xfrm>
            <a:off x="5960238" y="2329430"/>
            <a:ext cx="5525180" cy="1739900"/>
          </a:xfrm>
          <a:prstGeom prst="rect">
            <a:avLst/>
          </a:prstGeom>
          <a:ln/>
        </p:spPr>
      </p:pic>
      <p:pic>
        <p:nvPicPr>
          <p:cNvPr id="12" name="image1.png">
            <a:extLst>
              <a:ext uri="{FF2B5EF4-FFF2-40B4-BE49-F238E27FC236}">
                <a16:creationId xmlns:a16="http://schemas.microsoft.com/office/drawing/2014/main" id="{EB1F81E0-9191-DF30-4789-1A2F8EA51759}"/>
              </a:ext>
            </a:extLst>
          </p:cNvPr>
          <p:cNvPicPr/>
          <p:nvPr/>
        </p:nvPicPr>
        <p:blipFill rotWithShape="1">
          <a:blip r:embed="rId5"/>
          <a:srcRect b="3979"/>
          <a:stretch/>
        </p:blipFill>
        <p:spPr>
          <a:xfrm>
            <a:off x="3740913" y="4515179"/>
            <a:ext cx="4438650" cy="2076144"/>
          </a:xfrm>
          <a:prstGeom prst="rect">
            <a:avLst/>
          </a:prstGeom>
          <a:ln/>
        </p:spPr>
      </p:pic>
    </p:spTree>
    <p:extLst>
      <p:ext uri="{BB962C8B-B14F-4D97-AF65-F5344CB8AC3E}">
        <p14:creationId xmlns:p14="http://schemas.microsoft.com/office/powerpoint/2010/main" val="107360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500"/>
                            </p:stCondLst>
                            <p:childTnLst>
                              <p:par>
                                <p:cTn id="13" presetID="10" presetClass="entr" presetSubtype="0" fill="hold" nodeType="afterEffect">
                                  <p:stCondLst>
                                    <p:cond delay="10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4137456-21FC-4AE2-8A94-BF06CAF2EB9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{389AAA10-F3BB-447F-9A12-CD32A4977584}tf11936837_win32</Template>
  <TotalTime>4248</TotalTime>
  <Words>1136</Words>
  <Application>Microsoft Office PowerPoint</Application>
  <PresentationFormat>Widescreen</PresentationFormat>
  <Paragraphs>123</Paragraphs>
  <Slides>25</Slides>
  <Notes>25</Notes>
  <HiddenSlides>0</HiddenSlides>
  <MMClips>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Aptos</vt:lpstr>
      <vt:lpstr>Arial</vt:lpstr>
      <vt:lpstr>Arial Nova</vt:lpstr>
      <vt:lpstr>Biome</vt:lpstr>
      <vt:lpstr>Calibri</vt:lpstr>
      <vt:lpstr>gg sans</vt:lpstr>
      <vt:lpstr>Lexend</vt:lpstr>
      <vt:lpstr>Roboto Mono</vt:lpstr>
      <vt:lpstr>Zilla Slab Highlight</vt:lpstr>
      <vt:lpstr>Custom</vt:lpstr>
      <vt:lpstr>Simple Light</vt:lpstr>
      <vt:lpstr>Real World Connections</vt:lpstr>
      <vt:lpstr>Introduction to Python via</vt:lpstr>
      <vt:lpstr>Agenda</vt:lpstr>
      <vt:lpstr>Web Privacy</vt:lpstr>
      <vt:lpstr>Web Privacy</vt:lpstr>
      <vt:lpstr>Web Privacy Principles </vt:lpstr>
      <vt:lpstr>Shrinking Borders</vt:lpstr>
      <vt:lpstr>PowerPoint Presentation</vt:lpstr>
      <vt:lpstr>Shrinking Borders</vt:lpstr>
      <vt:lpstr>decreasing Paddle Size</vt:lpstr>
      <vt:lpstr>decreasing Paddle Size</vt:lpstr>
      <vt:lpstr>Double Speed Powerup</vt:lpstr>
      <vt:lpstr>PowerPoint Presentation</vt:lpstr>
      <vt:lpstr>PowerPoint Presentation</vt:lpstr>
      <vt:lpstr>PowerPoint Presentation</vt:lpstr>
      <vt:lpstr>PowerPoint Presentation</vt:lpstr>
      <vt:lpstr>Redirection Powerup</vt:lpstr>
      <vt:lpstr>Redirection Powerup</vt:lpstr>
      <vt:lpstr>Extra Balls Powerup</vt:lpstr>
      <vt:lpstr>Extra balls Powerup</vt:lpstr>
      <vt:lpstr>Original Game play</vt:lpstr>
      <vt:lpstr>PowerPoint Presentation</vt:lpstr>
      <vt:lpstr>Enhanced Pong</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Customer Care</dc:creator>
  <cp:lastModifiedBy>Customer Care</cp:lastModifiedBy>
  <cp:revision>13</cp:revision>
  <dcterms:created xsi:type="dcterms:W3CDTF">2024-07-31T14:23:01Z</dcterms:created>
  <dcterms:modified xsi:type="dcterms:W3CDTF">2024-08-03T14:01:07Z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